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1pPr>
    <a:lvl2pPr marL="0" marR="0" indent="4572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2pPr>
    <a:lvl3pPr marL="0" marR="0" indent="9144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3pPr>
    <a:lvl4pPr marL="0" marR="0" indent="13716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4pPr>
    <a:lvl5pPr marL="0" marR="0" indent="18288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5pPr>
    <a:lvl6pPr marL="0" marR="0" indent="22860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6pPr>
    <a:lvl7pPr marL="0" marR="0" indent="27432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7pPr>
    <a:lvl8pPr marL="0" marR="0" indent="32004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8pPr>
    <a:lvl9pPr marL="0" marR="0" indent="36576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Başlık">
    <p:spTree>
      <p:nvGrpSpPr>
        <p:cNvPr id="1" name=""/>
        <p:cNvGrpSpPr/>
        <p:nvPr/>
      </p:nvGrpSpPr>
      <p:grpSpPr>
        <a:xfrm>
          <a:off x="0" y="0"/>
          <a:ext cx="0" cy="0"/>
          <a:chOff x="0" y="0"/>
          <a:chExt cx="0" cy="0"/>
        </a:xfrm>
      </p:grpSpPr>
      <p:sp>
        <p:nvSpPr>
          <p:cNvPr id="11" name="Sunu Başlığı"/>
          <p:cNvSpPr txBox="1"/>
          <p:nvPr>
            <p:ph type="title" hasCustomPrompt="1"/>
          </p:nvPr>
        </p:nvSpPr>
        <p:spPr>
          <a:xfrm>
            <a:off x="1270000" y="3289300"/>
            <a:ext cx="21844000" cy="3879454"/>
          </a:xfrm>
          <a:prstGeom prst="rect">
            <a:avLst/>
          </a:prstGeom>
        </p:spPr>
        <p:txBody>
          <a:bodyPr/>
          <a:lstStyle>
            <a:lvl1pPr defTabSz="2438338">
              <a:lnSpc>
                <a:spcPct val="90000"/>
              </a:lnSpc>
              <a:defRPr spc="-348" sz="11600">
                <a:gradFill flip="none" rotWithShape="1">
                  <a:gsLst>
                    <a:gs pos="0">
                      <a:srgbClr val="00E8FF"/>
                    </a:gs>
                    <a:gs pos="100000">
                      <a:srgbClr val="FF00F7"/>
                    </a:gs>
                  </a:gsLst>
                  <a:lin ang="3967761" scaled="0"/>
                </a:gradFill>
              </a:defRPr>
            </a:lvl1pPr>
          </a:lstStyle>
          <a:p>
            <a:pPr/>
            <a:r>
              <a:t>Sunu Başlığı</a:t>
            </a:r>
          </a:p>
        </p:txBody>
      </p:sp>
      <p:sp>
        <p:nvSpPr>
          <p:cNvPr id="12" name="Yazar ve Tarih"/>
          <p:cNvSpPr txBox="1"/>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Yazar ve Tarih</a:t>
            </a:r>
          </a:p>
        </p:txBody>
      </p:sp>
      <p:sp>
        <p:nvSpPr>
          <p:cNvPr id="13" name="Gövde Düzeyi Bir…"/>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Sunu Alt Başlığı</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Yalnızca Başlık">
    <p:spTree>
      <p:nvGrpSpPr>
        <p:cNvPr id="1" name=""/>
        <p:cNvGrpSpPr/>
        <p:nvPr/>
      </p:nvGrpSpPr>
      <p:grpSpPr>
        <a:xfrm>
          <a:off x="0" y="0"/>
          <a:ext cx="0" cy="0"/>
          <a:chOff x="0" y="0"/>
          <a:chExt cx="0" cy="0"/>
        </a:xfrm>
      </p:grpSpPr>
      <p:sp>
        <p:nvSpPr>
          <p:cNvPr id="99" name="Slayt Başlığı"/>
          <p:cNvSpPr txBox="1"/>
          <p:nvPr>
            <p:ph type="title" hasCustomPrompt="1"/>
          </p:nvPr>
        </p:nvSpPr>
        <p:spPr>
          <a:prstGeom prst="rect">
            <a:avLst/>
          </a:prstGeom>
        </p:spPr>
        <p:txBody>
          <a:bodyPr/>
          <a:lstStyle/>
          <a:p>
            <a:pPr/>
            <a:r>
              <a:t>Slayt Başlığı</a:t>
            </a:r>
          </a:p>
        </p:txBody>
      </p:sp>
      <p:sp>
        <p:nvSpPr>
          <p:cNvPr id="100" name="Slayt Alt Başlığı"/>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Slayt Alt Başlığı</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janda">
    <p:spTree>
      <p:nvGrpSpPr>
        <p:cNvPr id="1" name=""/>
        <p:cNvGrpSpPr/>
        <p:nvPr/>
      </p:nvGrpSpPr>
      <p:grpSpPr>
        <a:xfrm>
          <a:off x="0" y="0"/>
          <a:ext cx="0" cy="0"/>
          <a:chOff x="0" y="0"/>
          <a:chExt cx="0" cy="0"/>
        </a:xfrm>
      </p:grpSpPr>
      <p:sp>
        <p:nvSpPr>
          <p:cNvPr id="108" name="Ajanda Başlığı"/>
          <p:cNvSpPr txBox="1"/>
          <p:nvPr>
            <p:ph type="title" hasCustomPrompt="1"/>
          </p:nvPr>
        </p:nvSpPr>
        <p:spPr>
          <a:xfrm>
            <a:off x="1270000" y="812800"/>
            <a:ext cx="21844000" cy="1562100"/>
          </a:xfrm>
          <a:prstGeom prst="rect">
            <a:avLst/>
          </a:prstGeom>
        </p:spPr>
        <p:txBody>
          <a:bodyPr/>
          <a:lstStyle/>
          <a:p>
            <a:pPr/>
            <a:r>
              <a:t>Ajanda Başlığı</a:t>
            </a:r>
          </a:p>
        </p:txBody>
      </p:sp>
      <p:sp>
        <p:nvSpPr>
          <p:cNvPr id="109" name="Ajanda Alt Başlığı"/>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Ajanda Alt Başlığı</a:t>
            </a:r>
          </a:p>
        </p:txBody>
      </p:sp>
      <p:sp>
        <p:nvSpPr>
          <p:cNvPr id="110" name="Gövde Düzeyi Bir…"/>
          <p:cNvSpPr txBox="1"/>
          <p:nvPr>
            <p:ph type="body" idx="1" hasCustomPrompt="1"/>
          </p:nvPr>
        </p:nvSpPr>
        <p:spPr>
          <a:prstGeom prst="rect">
            <a:avLst/>
          </a:prstGeom>
        </p:spPr>
        <p:txBody>
          <a:bodyPr/>
          <a:lstStyle>
            <a:lvl1pPr marL="0" indent="0" defTabSz="825500">
              <a:buClrTx/>
              <a:buSzTx/>
              <a:buNone/>
              <a:defRPr spc="-55" sz="5500"/>
            </a:lvl1pPr>
            <a:lvl2pPr marL="0" indent="457200" defTabSz="825500">
              <a:buClrTx/>
              <a:buSzTx/>
              <a:buNone/>
              <a:defRPr spc="-55" sz="5500"/>
            </a:lvl2pPr>
            <a:lvl3pPr marL="0" indent="914400" defTabSz="825500">
              <a:buClrTx/>
              <a:buSzTx/>
              <a:buNone/>
              <a:defRPr spc="-55" sz="5500"/>
            </a:lvl3pPr>
            <a:lvl4pPr marL="0" indent="1371600" defTabSz="825500">
              <a:buClrTx/>
              <a:buSzTx/>
              <a:buNone/>
              <a:defRPr spc="-55" sz="5500"/>
            </a:lvl4pPr>
            <a:lvl5pPr marL="0" indent="1828800" defTabSz="825500">
              <a:buClrTx/>
              <a:buSzTx/>
              <a:buNone/>
              <a:defRPr spc="-55" sz="5500"/>
            </a:lvl5pPr>
          </a:lstStyle>
          <a:p>
            <a:pPr/>
            <a:r>
              <a:t>Ajanda Konuları</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Rapor">
    <p:spTree>
      <p:nvGrpSpPr>
        <p:cNvPr id="1" name=""/>
        <p:cNvGrpSpPr/>
        <p:nvPr/>
      </p:nvGrpSpPr>
      <p:grpSpPr>
        <a:xfrm>
          <a:off x="0" y="0"/>
          <a:ext cx="0" cy="0"/>
          <a:chOff x="0" y="0"/>
          <a:chExt cx="0" cy="0"/>
        </a:xfrm>
      </p:grpSpPr>
      <p:sp>
        <p:nvSpPr>
          <p:cNvPr id="118" name="Gövde Düzeyi Bir…"/>
          <p:cNvSpPr txBox="1"/>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1pPr>
            <a:lvl2pPr marL="0" indent="4572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2pPr>
            <a:lvl3pPr marL="0" indent="9144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3pPr>
            <a:lvl4pPr marL="0" indent="13716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4pPr>
            <a:lvl5pPr marL="0" indent="18288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5pPr>
          </a:lstStyle>
          <a:p>
            <a:pPr/>
            <a:r>
              <a:t>Rapor</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üyük Veri">
    <p:spTree>
      <p:nvGrpSpPr>
        <p:cNvPr id="1" name=""/>
        <p:cNvGrpSpPr/>
        <p:nvPr/>
      </p:nvGrpSpPr>
      <p:grpSpPr>
        <a:xfrm>
          <a:off x="0" y="0"/>
          <a:ext cx="0" cy="0"/>
          <a:chOff x="0" y="0"/>
          <a:chExt cx="0" cy="0"/>
        </a:xfrm>
      </p:grpSpPr>
      <p:sp>
        <p:nvSpPr>
          <p:cNvPr id="126" name="Gövde Düzeyi Bir…"/>
          <p:cNvSpPr txBox="1"/>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1pPr>
            <a:lvl2pPr marL="0" indent="4572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2pPr>
            <a:lvl3pPr marL="0" indent="9144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3pPr>
            <a:lvl4pPr marL="0" indent="13716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4pPr>
            <a:lvl5pPr marL="0" indent="18288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5pPr>
          </a:lstStyle>
          <a:p>
            <a:pPr/>
            <a:r>
              <a:t>%100</a:t>
            </a:r>
          </a:p>
          <a:p>
            <a:pPr lvl="1"/>
            <a:r>
              <a:t/>
            </a:r>
          </a:p>
          <a:p>
            <a:pPr lvl="2"/>
            <a:r>
              <a:t/>
            </a:r>
          </a:p>
          <a:p>
            <a:pPr lvl="3"/>
            <a:r>
              <a:t/>
            </a:r>
          </a:p>
          <a:p>
            <a:pPr lvl="4"/>
            <a:r>
              <a:t/>
            </a:r>
          </a:p>
        </p:txBody>
      </p:sp>
      <p:sp>
        <p:nvSpPr>
          <p:cNvPr id="127" name="Veri bilgisi"/>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Veri bilgisi</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lıntı">
    <p:spTree>
      <p:nvGrpSpPr>
        <p:cNvPr id="1" name=""/>
        <p:cNvGrpSpPr/>
        <p:nvPr/>
      </p:nvGrpSpPr>
      <p:grpSpPr>
        <a:xfrm>
          <a:off x="0" y="0"/>
          <a:ext cx="0" cy="0"/>
          <a:chOff x="0" y="0"/>
          <a:chExt cx="0" cy="0"/>
        </a:xfrm>
      </p:grpSpPr>
      <p:sp>
        <p:nvSpPr>
          <p:cNvPr id="135" name="İsim"/>
          <p:cNvSpPr txBox="1"/>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İsim</a:t>
            </a:r>
          </a:p>
        </p:txBody>
      </p:sp>
      <p:sp>
        <p:nvSpPr>
          <p:cNvPr id="136" name="Gövde Düzeyi Bir…"/>
          <p:cNvSpPr txBox="1"/>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1pPr>
            <a:lvl2pPr marL="0" indent="4572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2pPr>
            <a:lvl3pPr marL="0" indent="9144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3pPr>
            <a:lvl4pPr marL="0" indent="13716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4pPr>
            <a:lvl5pPr marL="0" indent="18288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5pPr>
          </a:lstStyle>
          <a:p>
            <a:pPr/>
            <a:r>
              <a:t>“Ünlü Alıntı”</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ğraf - 3 Yukarı">
    <p:spTree>
      <p:nvGrpSpPr>
        <p:cNvPr id="1" name=""/>
        <p:cNvGrpSpPr/>
        <p:nvPr/>
      </p:nvGrpSpPr>
      <p:grpSpPr>
        <a:xfrm>
          <a:off x="0" y="0"/>
          <a:ext cx="0" cy="0"/>
          <a:chOff x="0" y="0"/>
          <a:chExt cx="0" cy="0"/>
        </a:xfrm>
      </p:grpSpPr>
      <p:sp>
        <p:nvSpPr>
          <p:cNvPr id="144" name="karlı bir manzarada görünen Kuzey Işıkları"/>
          <p:cNvSpPr/>
          <p:nvPr>
            <p:ph type="pic" sz="half" idx="21"/>
          </p:nvPr>
        </p:nvSpPr>
        <p:spPr>
          <a:xfrm>
            <a:off x="12192000" y="6229350"/>
            <a:ext cx="12192000" cy="8128000"/>
          </a:xfrm>
          <a:prstGeom prst="rect">
            <a:avLst/>
          </a:prstGeom>
        </p:spPr>
        <p:txBody>
          <a:bodyPr lIns="91439" tIns="45719" rIns="91439" bIns="45719">
            <a:noAutofit/>
          </a:bodyPr>
          <a:lstStyle/>
          <a:p>
            <a:pPr/>
          </a:p>
        </p:txBody>
      </p:sp>
      <p:sp>
        <p:nvSpPr>
          <p:cNvPr id="145" name="Yıldızlarla dolu gece gökyüzünde renkli bulutlar"/>
          <p:cNvSpPr/>
          <p:nvPr>
            <p:ph type="pic" sz="half" idx="22"/>
          </p:nvPr>
        </p:nvSpPr>
        <p:spPr>
          <a:xfrm>
            <a:off x="12192000" y="-641351"/>
            <a:ext cx="12192000" cy="8128001"/>
          </a:xfrm>
          <a:prstGeom prst="rect">
            <a:avLst/>
          </a:prstGeom>
        </p:spPr>
        <p:txBody>
          <a:bodyPr lIns="91439" tIns="45719" rIns="91439" bIns="45719">
            <a:noAutofit/>
          </a:bodyPr>
          <a:lstStyle/>
          <a:p>
            <a:pPr/>
          </a:p>
        </p:txBody>
      </p:sp>
      <p:sp>
        <p:nvSpPr>
          <p:cNvPr id="146" name="karlı dağ manzarasında görünen Kuzey Işıkları"/>
          <p:cNvSpPr/>
          <p:nvPr>
            <p:ph type="pic" idx="23"/>
          </p:nvPr>
        </p:nvSpPr>
        <p:spPr>
          <a:xfrm>
            <a:off x="-1" y="-2258501"/>
            <a:ext cx="12166601" cy="18233003"/>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ğraf">
    <p:spTree>
      <p:nvGrpSpPr>
        <p:cNvPr id="1" name=""/>
        <p:cNvGrpSpPr/>
        <p:nvPr/>
      </p:nvGrpSpPr>
      <p:grpSpPr>
        <a:xfrm>
          <a:off x="0" y="0"/>
          <a:ext cx="0" cy="0"/>
          <a:chOff x="0" y="0"/>
          <a:chExt cx="0" cy="0"/>
        </a:xfrm>
      </p:grpSpPr>
      <p:sp>
        <p:nvSpPr>
          <p:cNvPr id="154" name="karlı bir manzarada görünen Kuzey Işıkları"/>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ş">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ve Fotoğraf">
    <p:spTree>
      <p:nvGrpSpPr>
        <p:cNvPr id="1" name=""/>
        <p:cNvGrpSpPr/>
        <p:nvPr/>
      </p:nvGrpSpPr>
      <p:grpSpPr>
        <a:xfrm>
          <a:off x="0" y="0"/>
          <a:ext cx="0" cy="0"/>
          <a:chOff x="0" y="0"/>
          <a:chExt cx="0" cy="0"/>
        </a:xfrm>
      </p:grpSpPr>
      <p:sp>
        <p:nvSpPr>
          <p:cNvPr id="21" name="dağların üst tarafında gece karanlığındaki gökyüzünde görünen Kuzey Işıkları"/>
          <p:cNvSpPr/>
          <p:nvPr>
            <p:ph type="pic" idx="21"/>
          </p:nvPr>
        </p:nvSpPr>
        <p:spPr>
          <a:xfrm>
            <a:off x="0" y="-762000"/>
            <a:ext cx="24384000" cy="15240000"/>
          </a:xfrm>
          <a:prstGeom prst="rect">
            <a:avLst/>
          </a:prstGeom>
        </p:spPr>
        <p:txBody>
          <a:bodyPr lIns="91439" tIns="45719" rIns="91439" bIns="45719">
            <a:noAutofit/>
          </a:bodyPr>
          <a:lstStyle/>
          <a:p>
            <a:pPr/>
          </a:p>
        </p:txBody>
      </p:sp>
      <p:sp>
        <p:nvSpPr>
          <p:cNvPr id="22" name="Yazar ve Tarih"/>
          <p:cNvSpPr txBox="1"/>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Yazar ve Tarih</a:t>
            </a:r>
          </a:p>
        </p:txBody>
      </p:sp>
      <p:sp>
        <p:nvSpPr>
          <p:cNvPr id="23" name="Sunu Başlığı"/>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lvl1pPr>
          </a:lstStyle>
          <a:p>
            <a:pPr/>
            <a:r>
              <a:t>Sunu Başlığı</a:t>
            </a:r>
          </a:p>
        </p:txBody>
      </p:sp>
      <p:sp>
        <p:nvSpPr>
          <p:cNvPr id="24" name="Gövde Düzeyi Bir…"/>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Sunu Alt Başlığı</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lternatif Başlık ve Fotoğraf">
    <p:spTree>
      <p:nvGrpSpPr>
        <p:cNvPr id="1" name=""/>
        <p:cNvGrpSpPr/>
        <p:nvPr/>
      </p:nvGrpSpPr>
      <p:grpSpPr>
        <a:xfrm>
          <a:off x="0" y="0"/>
          <a:ext cx="0" cy="0"/>
          <a:chOff x="0" y="0"/>
          <a:chExt cx="0" cy="0"/>
        </a:xfrm>
      </p:grpSpPr>
      <p:sp>
        <p:nvSpPr>
          <p:cNvPr id="32" name="Yıldızlarla dolu gece gökyüzünde renkli bulutlar"/>
          <p:cNvSpPr/>
          <p:nvPr>
            <p:ph type="pic" idx="21"/>
          </p:nvPr>
        </p:nvSpPr>
        <p:spPr>
          <a:xfrm>
            <a:off x="7962900" y="-25400"/>
            <a:ext cx="20650200" cy="13766800"/>
          </a:xfrm>
          <a:prstGeom prst="rect">
            <a:avLst/>
          </a:prstGeom>
        </p:spPr>
        <p:txBody>
          <a:bodyPr lIns="91439" tIns="45719" rIns="91439" bIns="45719">
            <a:noAutofit/>
          </a:bodyPr>
          <a:lstStyle/>
          <a:p>
            <a:pPr/>
          </a:p>
        </p:txBody>
      </p:sp>
      <p:sp>
        <p:nvSpPr>
          <p:cNvPr id="33" name="Slayt Başlığı"/>
          <p:cNvSpPr txBox="1"/>
          <p:nvPr>
            <p:ph type="title" hasCustomPrompt="1"/>
          </p:nvPr>
        </p:nvSpPr>
        <p:spPr>
          <a:xfrm>
            <a:off x="1270000" y="3886200"/>
            <a:ext cx="9652000" cy="3200202"/>
          </a:xfrm>
          <a:prstGeom prst="rect">
            <a:avLst/>
          </a:prstGeom>
        </p:spPr>
        <p:txBody>
          <a:bodyPr/>
          <a:lstStyle/>
          <a:p>
            <a:pPr/>
            <a:r>
              <a:t>Slayt Başlığı</a:t>
            </a:r>
          </a:p>
        </p:txBody>
      </p:sp>
      <p:sp>
        <p:nvSpPr>
          <p:cNvPr id="34" name="Gövde Düzeyi Bir…"/>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0" indent="457200" algn="ctr" defTabSz="825500">
              <a:spcBef>
                <a:spcPts val="0"/>
              </a:spcBef>
              <a:buClrTx/>
              <a:buSzTx/>
              <a:buNone/>
              <a:defRPr sz="5400">
                <a:solidFill>
                  <a:srgbClr val="D5D5D5"/>
                </a:solidFill>
                <a:latin typeface="Graphik Medium"/>
                <a:ea typeface="Graphik Medium"/>
                <a:cs typeface="Graphik Medium"/>
                <a:sym typeface="Graphik Medium"/>
              </a:defRPr>
            </a:lvl2pPr>
            <a:lvl3pPr marL="0" indent="914400" algn="ctr" defTabSz="825500">
              <a:spcBef>
                <a:spcPts val="0"/>
              </a:spcBef>
              <a:buClrTx/>
              <a:buSzTx/>
              <a:buNone/>
              <a:defRPr sz="5400">
                <a:solidFill>
                  <a:srgbClr val="D5D5D5"/>
                </a:solidFill>
                <a:latin typeface="Graphik Medium"/>
                <a:ea typeface="Graphik Medium"/>
                <a:cs typeface="Graphik Medium"/>
                <a:sym typeface="Graphik Medium"/>
              </a:defRPr>
            </a:lvl3pPr>
            <a:lvl4pPr marL="0" indent="1371600" algn="ctr" defTabSz="825500">
              <a:spcBef>
                <a:spcPts val="0"/>
              </a:spcBef>
              <a:buClrTx/>
              <a:buSzTx/>
              <a:buNone/>
              <a:defRPr sz="5400">
                <a:solidFill>
                  <a:srgbClr val="D5D5D5"/>
                </a:solidFill>
                <a:latin typeface="Graphik Medium"/>
                <a:ea typeface="Graphik Medium"/>
                <a:cs typeface="Graphik Medium"/>
                <a:sym typeface="Graphik Medium"/>
              </a:defRPr>
            </a:lvl4pPr>
            <a:lvl5pPr marL="0" indent="1828800" algn="ctr" defTabSz="825500">
              <a:spcBef>
                <a:spcPts val="0"/>
              </a:spcBef>
              <a:buClrTx/>
              <a:buSzTx/>
              <a:buNone/>
              <a:defRPr sz="5400">
                <a:solidFill>
                  <a:srgbClr val="D5D5D5"/>
                </a:solidFill>
                <a:latin typeface="Graphik Medium"/>
                <a:ea typeface="Graphik Medium"/>
                <a:cs typeface="Graphik Medium"/>
                <a:sym typeface="Graphik Medium"/>
              </a:defRPr>
            </a:lvl5pPr>
          </a:lstStyle>
          <a:p>
            <a:pPr/>
            <a:r>
              <a:t>Slayt Alt Başlığı</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ve Madde İşaretleri">
    <p:spTree>
      <p:nvGrpSpPr>
        <p:cNvPr id="1" name=""/>
        <p:cNvGrpSpPr/>
        <p:nvPr/>
      </p:nvGrpSpPr>
      <p:grpSpPr>
        <a:xfrm>
          <a:off x="0" y="0"/>
          <a:ext cx="0" cy="0"/>
          <a:chOff x="0" y="0"/>
          <a:chExt cx="0" cy="0"/>
        </a:xfrm>
      </p:grpSpPr>
      <p:sp>
        <p:nvSpPr>
          <p:cNvPr id="42" name="Slayt Başlığı"/>
          <p:cNvSpPr txBox="1"/>
          <p:nvPr>
            <p:ph type="title" hasCustomPrompt="1"/>
          </p:nvPr>
        </p:nvSpPr>
        <p:spPr>
          <a:prstGeom prst="rect">
            <a:avLst/>
          </a:prstGeom>
        </p:spPr>
        <p:txBody>
          <a:bodyPr/>
          <a:lstStyle/>
          <a:p>
            <a:pPr/>
            <a:r>
              <a:t>Slayt Başlığı</a:t>
            </a:r>
          </a:p>
        </p:txBody>
      </p:sp>
      <p:sp>
        <p:nvSpPr>
          <p:cNvPr id="43" name="Slayt Alt Başlığı"/>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Slayt Alt Başlığı</a:t>
            </a:r>
          </a:p>
        </p:txBody>
      </p:sp>
      <p:sp>
        <p:nvSpPr>
          <p:cNvPr id="44" name="Gövde Düzeyi Bir…"/>
          <p:cNvSpPr txBox="1"/>
          <p:nvPr>
            <p:ph type="body" idx="1" hasCustomPrompt="1"/>
          </p:nvPr>
        </p:nvSpPr>
        <p:spPr>
          <a:prstGeom prst="rect">
            <a:avLst/>
          </a:prstGeom>
        </p:spPr>
        <p:txBody>
          <a:bodyPr/>
          <a:lstStyle/>
          <a:p>
            <a:pPr/>
            <a:r>
              <a:t>Slayt madde işareti metni</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dde İşaretleri">
    <p:spTree>
      <p:nvGrpSpPr>
        <p:cNvPr id="1" name=""/>
        <p:cNvGrpSpPr/>
        <p:nvPr/>
      </p:nvGrpSpPr>
      <p:grpSpPr>
        <a:xfrm>
          <a:off x="0" y="0"/>
          <a:ext cx="0" cy="0"/>
          <a:chOff x="0" y="0"/>
          <a:chExt cx="0" cy="0"/>
        </a:xfrm>
      </p:grpSpPr>
      <p:sp>
        <p:nvSpPr>
          <p:cNvPr id="52" name="Gövde Düzeyi Bir…"/>
          <p:cNvSpPr txBox="1"/>
          <p:nvPr>
            <p:ph type="body" idx="1" hasCustomPrompt="1"/>
          </p:nvPr>
        </p:nvSpPr>
        <p:spPr>
          <a:xfrm>
            <a:off x="1270000" y="4269316"/>
            <a:ext cx="21844000" cy="8432801"/>
          </a:xfrm>
          <a:prstGeom prst="rect">
            <a:avLst/>
          </a:prstGeom>
        </p:spPr>
        <p:txBody>
          <a:bodyPr numCol="2" spcCol="1092200"/>
          <a:lstStyle/>
          <a:p>
            <a:pPr/>
            <a:r>
              <a:t>Slayt madde işareti metni</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Maddeler ve Fotoğraf">
    <p:spTree>
      <p:nvGrpSpPr>
        <p:cNvPr id="1" name=""/>
        <p:cNvGrpSpPr/>
        <p:nvPr/>
      </p:nvGrpSpPr>
      <p:grpSpPr>
        <a:xfrm>
          <a:off x="0" y="0"/>
          <a:ext cx="0" cy="0"/>
          <a:chOff x="0" y="0"/>
          <a:chExt cx="0" cy="0"/>
        </a:xfrm>
      </p:grpSpPr>
      <p:sp>
        <p:nvSpPr>
          <p:cNvPr id="60" name="karlı dağ manzarasında görünen Kuzey Işıkları"/>
          <p:cNvSpPr/>
          <p:nvPr>
            <p:ph type="pic" idx="21"/>
          </p:nvPr>
        </p:nvSpPr>
        <p:spPr>
          <a:xfrm>
            <a:off x="12204700" y="-2277533"/>
            <a:ext cx="12192000" cy="18271067"/>
          </a:xfrm>
          <a:prstGeom prst="rect">
            <a:avLst/>
          </a:prstGeom>
        </p:spPr>
        <p:txBody>
          <a:bodyPr lIns="91439" tIns="45719" rIns="91439" bIns="45719">
            <a:noAutofit/>
          </a:bodyPr>
          <a:lstStyle/>
          <a:p>
            <a:pPr/>
          </a:p>
        </p:txBody>
      </p:sp>
      <p:sp>
        <p:nvSpPr>
          <p:cNvPr id="61" name="Slayt Başlığı"/>
          <p:cNvSpPr txBox="1"/>
          <p:nvPr>
            <p:ph type="title" hasCustomPrompt="1"/>
          </p:nvPr>
        </p:nvSpPr>
        <p:spPr>
          <a:xfrm>
            <a:off x="1270000" y="838200"/>
            <a:ext cx="9652000" cy="1549400"/>
          </a:xfrm>
          <a:prstGeom prst="rect">
            <a:avLst/>
          </a:prstGeom>
        </p:spPr>
        <p:txBody>
          <a:bodyPr/>
          <a:lstStyle/>
          <a:p>
            <a:pPr/>
            <a:r>
              <a:t>Slayt Başlığı</a:t>
            </a:r>
          </a:p>
        </p:txBody>
      </p:sp>
      <p:sp>
        <p:nvSpPr>
          <p:cNvPr id="62" name="Gövde Düzeyi Bir…"/>
          <p:cNvSpPr txBox="1"/>
          <p:nvPr>
            <p:ph type="body" sz="half" idx="1" hasCustomPrompt="1"/>
          </p:nvPr>
        </p:nvSpPr>
        <p:spPr>
          <a:xfrm>
            <a:off x="1270000" y="4267200"/>
            <a:ext cx="9652000" cy="8432800"/>
          </a:xfrm>
          <a:prstGeom prst="rect">
            <a:avLst/>
          </a:prstGeom>
        </p:spPr>
        <p:txBody>
          <a:bodyPr/>
          <a:lstStyle/>
          <a:p>
            <a:pPr/>
            <a:r>
              <a:t>Slayt madde işareti metni</a:t>
            </a:r>
          </a:p>
          <a:p>
            <a:pPr lvl="1"/>
            <a:r>
              <a:t/>
            </a:r>
          </a:p>
          <a:p>
            <a:pPr lvl="2"/>
            <a:r>
              <a:t/>
            </a:r>
          </a:p>
          <a:p>
            <a:pPr lvl="3"/>
            <a:r>
              <a:t/>
            </a:r>
          </a:p>
          <a:p>
            <a:pPr lvl="4"/>
            <a:r>
              <a:t/>
            </a:r>
          </a:p>
        </p:txBody>
      </p:sp>
      <p:sp>
        <p:nvSpPr>
          <p:cNvPr id="63" name="Slayt Alt Başlığı"/>
          <p:cNvSpPr txBox="1"/>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Slayt Alt Başlığı</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Maddeler ve Küçük Canlı Video">
    <p:spTree>
      <p:nvGrpSpPr>
        <p:cNvPr id="1" name=""/>
        <p:cNvGrpSpPr/>
        <p:nvPr/>
      </p:nvGrpSpPr>
      <p:grpSpPr>
        <a:xfrm>
          <a:off x="0" y="0"/>
          <a:ext cx="0" cy="0"/>
          <a:chOff x="0" y="0"/>
          <a:chExt cx="0" cy="0"/>
        </a:xfrm>
      </p:grpSpPr>
      <p:sp>
        <p:nvSpPr>
          <p:cNvPr id="71" name="Slayt Başlığı"/>
          <p:cNvSpPr txBox="1"/>
          <p:nvPr>
            <p:ph type="title" hasCustomPrompt="1"/>
          </p:nvPr>
        </p:nvSpPr>
        <p:spPr>
          <a:xfrm>
            <a:off x="1270000" y="838200"/>
            <a:ext cx="9652000" cy="1549400"/>
          </a:xfrm>
          <a:prstGeom prst="rect">
            <a:avLst/>
          </a:prstGeom>
        </p:spPr>
        <p:txBody>
          <a:bodyPr/>
          <a:lstStyle/>
          <a:p>
            <a:pPr/>
            <a:r>
              <a:t>Slayt Başlığı</a:t>
            </a:r>
          </a:p>
        </p:txBody>
      </p:sp>
      <p:sp>
        <p:nvSpPr>
          <p:cNvPr id="72" name="Gövde Düzeyi Bir…"/>
          <p:cNvSpPr txBox="1"/>
          <p:nvPr>
            <p:ph type="body" sz="half" idx="1" hasCustomPrompt="1"/>
          </p:nvPr>
        </p:nvSpPr>
        <p:spPr>
          <a:xfrm>
            <a:off x="1270000" y="4267200"/>
            <a:ext cx="9652000" cy="8432800"/>
          </a:xfrm>
          <a:prstGeom prst="rect">
            <a:avLst/>
          </a:prstGeom>
        </p:spPr>
        <p:txBody>
          <a:bodyPr/>
          <a:lstStyle/>
          <a:p>
            <a:pPr/>
            <a:r>
              <a:t>Slayt madde işareti metni</a:t>
            </a:r>
          </a:p>
          <a:p>
            <a:pPr lvl="1"/>
            <a:r>
              <a:t/>
            </a:r>
          </a:p>
          <a:p>
            <a:pPr lvl="2"/>
            <a:r>
              <a:t/>
            </a:r>
          </a:p>
          <a:p>
            <a:pPr lvl="3"/>
            <a:r>
              <a:t/>
            </a:r>
          </a:p>
          <a:p>
            <a:pPr lvl="4"/>
            <a:r>
              <a:t/>
            </a:r>
          </a:p>
        </p:txBody>
      </p:sp>
      <p:sp>
        <p:nvSpPr>
          <p:cNvPr id="73" name="Slayt Alt Başlığı"/>
          <p:cNvSpPr txBox="1"/>
          <p:nvPr>
            <p:ph type="body" sz="quarter" idx="21"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Slayt Alt Başlığı</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Maddeler ve Büyük Canlı Video">
    <p:spTree>
      <p:nvGrpSpPr>
        <p:cNvPr id="1" name=""/>
        <p:cNvGrpSpPr/>
        <p:nvPr/>
      </p:nvGrpSpPr>
      <p:grpSpPr>
        <a:xfrm>
          <a:off x="0" y="0"/>
          <a:ext cx="0" cy="0"/>
          <a:chOff x="0" y="0"/>
          <a:chExt cx="0" cy="0"/>
        </a:xfrm>
      </p:grpSpPr>
      <p:sp>
        <p:nvSpPr>
          <p:cNvPr id="81" name="Slayt Başlığı"/>
          <p:cNvSpPr txBox="1"/>
          <p:nvPr>
            <p:ph type="title" hasCustomPrompt="1"/>
          </p:nvPr>
        </p:nvSpPr>
        <p:spPr>
          <a:xfrm>
            <a:off x="1270000" y="838200"/>
            <a:ext cx="9652000" cy="1549400"/>
          </a:xfrm>
          <a:prstGeom prst="rect">
            <a:avLst/>
          </a:prstGeom>
        </p:spPr>
        <p:txBody>
          <a:bodyPr/>
          <a:lstStyle/>
          <a:p>
            <a:pPr/>
            <a:r>
              <a:t>Slayt Başlığı</a:t>
            </a:r>
          </a:p>
        </p:txBody>
      </p:sp>
      <p:sp>
        <p:nvSpPr>
          <p:cNvPr id="82" name="Gövde Düzeyi Bir…"/>
          <p:cNvSpPr txBox="1"/>
          <p:nvPr>
            <p:ph type="body" sz="half" idx="1" hasCustomPrompt="1"/>
          </p:nvPr>
        </p:nvSpPr>
        <p:spPr>
          <a:xfrm>
            <a:off x="1270000" y="4267200"/>
            <a:ext cx="9652000" cy="8432800"/>
          </a:xfrm>
          <a:prstGeom prst="rect">
            <a:avLst/>
          </a:prstGeom>
        </p:spPr>
        <p:txBody>
          <a:bodyPr/>
          <a:lstStyle/>
          <a:p>
            <a:pPr/>
            <a:r>
              <a:t>Slayt madde işareti metni</a:t>
            </a:r>
          </a:p>
          <a:p>
            <a:pPr lvl="1"/>
            <a:r>
              <a:t/>
            </a:r>
          </a:p>
          <a:p>
            <a:pPr lvl="2"/>
            <a:r>
              <a:t/>
            </a:r>
          </a:p>
          <a:p>
            <a:pPr lvl="3"/>
            <a:r>
              <a:t/>
            </a:r>
          </a:p>
          <a:p>
            <a:pPr lvl="4"/>
            <a:r>
              <a:t/>
            </a:r>
          </a:p>
        </p:txBody>
      </p:sp>
      <p:sp>
        <p:nvSpPr>
          <p:cNvPr id="83" name="Slayt Alt Başlığı"/>
          <p:cNvSpPr txBox="1"/>
          <p:nvPr>
            <p:ph type="body" sz="quarter" idx="21"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Slayt Alt Başlığı</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ölüm">
    <p:spTree>
      <p:nvGrpSpPr>
        <p:cNvPr id="1" name=""/>
        <p:cNvGrpSpPr/>
        <p:nvPr/>
      </p:nvGrpSpPr>
      <p:grpSpPr>
        <a:xfrm>
          <a:off x="0" y="0"/>
          <a:ext cx="0" cy="0"/>
          <a:chOff x="0" y="0"/>
          <a:chExt cx="0" cy="0"/>
        </a:xfrm>
      </p:grpSpPr>
      <p:sp>
        <p:nvSpPr>
          <p:cNvPr id="91" name="Bölüm Başlığı"/>
          <p:cNvSpPr txBox="1"/>
          <p:nvPr>
            <p:ph type="title" hasCustomPrompt="1"/>
          </p:nvPr>
        </p:nvSpPr>
        <p:spPr>
          <a:xfrm>
            <a:off x="1270000" y="3289300"/>
            <a:ext cx="21844000" cy="3873500"/>
          </a:xfrm>
          <a:prstGeom prst="rect">
            <a:avLst/>
          </a:prstGeom>
        </p:spPr>
        <p:txBody>
          <a:bodyPr/>
          <a:lstStyle>
            <a:lvl1pPr>
              <a:lnSpc>
                <a:spcPct val="90000"/>
              </a:lnSpc>
              <a:defRPr spc="-348" sz="11600">
                <a:gradFill flip="none" rotWithShape="1">
                  <a:gsLst>
                    <a:gs pos="0">
                      <a:srgbClr val="00FF00"/>
                    </a:gs>
                    <a:gs pos="100000">
                      <a:srgbClr val="007DFF"/>
                    </a:gs>
                  </a:gsLst>
                  <a:lin ang="3965999" scaled="0"/>
                </a:gradFill>
              </a:defRPr>
            </a:lvl1pPr>
          </a:lstStyle>
          <a:p>
            <a:pPr/>
            <a:r>
              <a:t>Bölüm Başlığı</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2" name="Slayt Başlığı"/>
          <p:cNvSpPr txBox="1"/>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Slayt Başlığı</a:t>
            </a:r>
          </a:p>
        </p:txBody>
      </p:sp>
      <p:sp>
        <p:nvSpPr>
          <p:cNvPr id="3" name="Gövde Düzeyi Bir…"/>
          <p:cNvSpPr txBox="1"/>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Slayt madde işareti metni</a:t>
            </a:r>
          </a:p>
          <a:p>
            <a:pPr lvl="1"/>
            <a:r>
              <a:t/>
            </a:r>
          </a:p>
          <a:p>
            <a:pPr lvl="2"/>
            <a:r>
              <a:t/>
            </a:r>
          </a:p>
          <a:p>
            <a:pPr lvl="3"/>
            <a:r>
              <a:t/>
            </a:r>
          </a:p>
          <a:p>
            <a:pPr lvl="4"/>
            <a:r>
              <a:t/>
            </a:r>
          </a:p>
        </p:txBody>
      </p:sp>
      <p:sp>
        <p:nvSpPr>
          <p:cNvPr id="4" name="Slide Number"/>
          <p:cNvSpPr txBox="1"/>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lgn="ctr" defTabSz="825500">
              <a:spcBef>
                <a:spcPts val="0"/>
              </a:spcBef>
              <a:defRPr sz="22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4.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5.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6.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7.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8.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9.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9.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0.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1.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 Id="rId3" Type="http://schemas.openxmlformats.org/officeDocument/2006/relationships/image" Target="../media/image2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 Id="rId3" Type="http://schemas.openxmlformats.org/officeDocument/2006/relationships/image" Target="../media/image2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 Id="rId3" Type="http://schemas.openxmlformats.org/officeDocument/2006/relationships/image" Target="../media/image3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 Id="rId3" Type="http://schemas.openxmlformats.org/officeDocument/2006/relationships/image" Target="../media/image3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 Id="rId3" Type="http://schemas.openxmlformats.org/officeDocument/2006/relationships/image" Target="../media/image3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 Id="rId3" Type="http://schemas.openxmlformats.org/officeDocument/2006/relationships/image" Target="../media/image3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 Id="rId3" Type="http://schemas.openxmlformats.org/officeDocument/2006/relationships/image" Target="../media/image3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 Id="rId3" Type="http://schemas.openxmlformats.org/officeDocument/2006/relationships/hyperlink" Target="https://gitthub.com/yeterkarakus/devops_project.git"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 Id="rId3" Type="http://schemas.openxmlformats.org/officeDocument/2006/relationships/image" Target="../media/image49.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 Id="rId3" Type="http://schemas.openxmlformats.org/officeDocument/2006/relationships/image" Target="../media/image54.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5.png"/><Relationship Id="rId3" Type="http://schemas.openxmlformats.org/officeDocument/2006/relationships/image" Target="../media/image56.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4.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 Id="rId3" Type="http://schemas.openxmlformats.org/officeDocument/2006/relationships/image" Target="../media/image58.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9.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1.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2.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3.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4.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6.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7.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8.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9.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1.png"/><Relationship Id="rId3" Type="http://schemas.openxmlformats.org/officeDocument/2006/relationships/hyperlink" Target="mailto:git@github.com" TargetMode="External"/></Relationships>

</file>

<file path=ppt/slides/_rels/slide8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9.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2.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3.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4.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5.png"/><Relationship Id="rId3" Type="http://schemas.openxmlformats.org/officeDocument/2006/relationships/image" Target="../media/image76.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7.png"/><Relationship Id="rId3" Type="http://schemas.openxmlformats.org/officeDocument/2006/relationships/image" Target="../media/image78.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9.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0.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1.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2.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DevOps Bitirme…"/>
          <p:cNvSpPr txBox="1"/>
          <p:nvPr>
            <p:ph type="ctrTitle"/>
          </p:nvPr>
        </p:nvSpPr>
        <p:spPr>
          <a:prstGeom prst="rect">
            <a:avLst/>
          </a:prstGeom>
        </p:spPr>
        <p:txBody>
          <a:bodyPr/>
          <a:lstStyle/>
          <a:p>
            <a:pPr/>
            <a:r>
              <a:t>DevOps Bitirme </a:t>
            </a:r>
          </a:p>
          <a:p>
            <a:pPr/>
            <a:r>
              <a:t>Projesi</a:t>
            </a:r>
          </a:p>
        </p:txBody>
      </p:sp>
      <p:sp>
        <p:nvSpPr>
          <p:cNvPr id="172" name="Yeter Karakuş"/>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Yeter Karakuş</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Ubuntu Kurulumu"/>
          <p:cNvSpPr txBox="1"/>
          <p:nvPr>
            <p:ph type="title"/>
          </p:nvPr>
        </p:nvSpPr>
        <p:spPr>
          <a:xfrm>
            <a:off x="1270000" y="508000"/>
            <a:ext cx="21844000" cy="1557437"/>
          </a:xfrm>
          <a:prstGeom prst="rect">
            <a:avLst/>
          </a:prstGeom>
        </p:spPr>
        <p:txBody>
          <a:bodyPr/>
          <a:lstStyle/>
          <a:p>
            <a:pPr/>
            <a:r>
              <a:t>Ubuntu Kurulumu</a:t>
            </a:r>
          </a:p>
        </p:txBody>
      </p:sp>
      <p:pic>
        <p:nvPicPr>
          <p:cNvPr id="207" name="Ekran görüntüsü 2024-03-04 231113.png" descr="Ekran görüntüsü 2024-03-04 231113.png"/>
          <p:cNvPicPr>
            <a:picLocks noChangeAspect="1"/>
          </p:cNvPicPr>
          <p:nvPr/>
        </p:nvPicPr>
        <p:blipFill>
          <a:blip r:embed="rId2">
            <a:extLst/>
          </a:blip>
          <a:stretch>
            <a:fillRect/>
          </a:stretch>
        </p:blipFill>
        <p:spPr>
          <a:xfrm>
            <a:off x="4584067" y="4214018"/>
            <a:ext cx="15203057" cy="8547547"/>
          </a:xfrm>
          <a:prstGeom prst="rect">
            <a:avLst/>
          </a:prstGeom>
          <a:ln w="12700">
            <a:miter lim="400000"/>
          </a:ln>
        </p:spPr>
      </p:pic>
      <p:sp>
        <p:nvSpPr>
          <p:cNvPr id="208" name="Klavye seçimini yapıyoruz."/>
          <p:cNvSpPr txBox="1"/>
          <p:nvPr/>
        </p:nvSpPr>
        <p:spPr>
          <a:xfrm>
            <a:off x="586125" y="2584542"/>
            <a:ext cx="23198976" cy="14295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Klavye seçimini yapıyoruz.</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Docker Bash Script"/>
          <p:cNvSpPr txBox="1"/>
          <p:nvPr>
            <p:ph type="title"/>
          </p:nvPr>
        </p:nvSpPr>
        <p:spPr>
          <a:xfrm>
            <a:off x="1270000" y="508000"/>
            <a:ext cx="21844000" cy="1557437"/>
          </a:xfrm>
          <a:prstGeom prst="rect">
            <a:avLst/>
          </a:prstGeom>
        </p:spPr>
        <p:txBody>
          <a:bodyPr/>
          <a:lstStyle/>
          <a:p>
            <a:pPr/>
            <a:r>
              <a:t>Docker Bash Script</a:t>
            </a:r>
          </a:p>
        </p:txBody>
      </p:sp>
      <p:sp>
        <p:nvSpPr>
          <p:cNvPr id="564" name="Docker.sh dosyasını çalıştırma"/>
          <p:cNvSpPr txBox="1"/>
          <p:nvPr/>
        </p:nvSpPr>
        <p:spPr>
          <a:xfrm>
            <a:off x="586125" y="2540000"/>
            <a:ext cx="23335584" cy="14311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b="1"/>
            </a:lvl1pPr>
          </a:lstStyle>
          <a:p>
            <a:pPr/>
            <a:r>
              <a:t>Docker.sh dosyasını çalıştırma</a:t>
            </a:r>
          </a:p>
        </p:txBody>
      </p:sp>
      <p:pic>
        <p:nvPicPr>
          <p:cNvPr id="565" name="Ekran görüntüsü 2024-03-13 190406.png" descr="Ekran görüntüsü 2024-03-13 190406.png"/>
          <p:cNvPicPr>
            <a:picLocks noChangeAspect="1"/>
          </p:cNvPicPr>
          <p:nvPr/>
        </p:nvPicPr>
        <p:blipFill>
          <a:blip r:embed="rId2">
            <a:extLst/>
          </a:blip>
          <a:srcRect l="1939" t="0" r="1939" b="0"/>
          <a:stretch>
            <a:fillRect/>
          </a:stretch>
        </p:blipFill>
        <p:spPr>
          <a:xfrm>
            <a:off x="4996065" y="4445671"/>
            <a:ext cx="14515796" cy="8490580"/>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Docker Bash Script"/>
          <p:cNvSpPr txBox="1"/>
          <p:nvPr>
            <p:ph type="title"/>
          </p:nvPr>
        </p:nvSpPr>
        <p:spPr>
          <a:xfrm>
            <a:off x="1270000" y="508000"/>
            <a:ext cx="21844000" cy="1557437"/>
          </a:xfrm>
          <a:prstGeom prst="rect">
            <a:avLst/>
          </a:prstGeom>
        </p:spPr>
        <p:txBody>
          <a:bodyPr/>
          <a:lstStyle/>
          <a:p>
            <a:pPr/>
            <a:r>
              <a:t>Docker Bash Script</a:t>
            </a:r>
          </a:p>
        </p:txBody>
      </p:sp>
      <p:sp>
        <p:nvSpPr>
          <p:cNvPr id="568" name="Docker.sh dosyasını çalıştırma"/>
          <p:cNvSpPr txBox="1"/>
          <p:nvPr/>
        </p:nvSpPr>
        <p:spPr>
          <a:xfrm>
            <a:off x="586125" y="2540000"/>
            <a:ext cx="23335584" cy="14311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b="1"/>
            </a:lvl1pPr>
          </a:lstStyle>
          <a:p>
            <a:pPr/>
            <a:r>
              <a:t>Docker.sh dosyasını çalıştırma</a:t>
            </a:r>
          </a:p>
        </p:txBody>
      </p:sp>
      <p:pic>
        <p:nvPicPr>
          <p:cNvPr id="569" name="Ekran görüntüsü 2024-03-13 190515.png" descr="Ekran görüntüsü 2024-03-13 190515.png"/>
          <p:cNvPicPr>
            <a:picLocks noChangeAspect="1"/>
          </p:cNvPicPr>
          <p:nvPr/>
        </p:nvPicPr>
        <p:blipFill>
          <a:blip r:embed="rId2">
            <a:extLst/>
          </a:blip>
          <a:srcRect l="1939" t="0" r="1939" b="0"/>
          <a:stretch>
            <a:fillRect/>
          </a:stretch>
        </p:blipFill>
        <p:spPr>
          <a:xfrm>
            <a:off x="4996065" y="4445671"/>
            <a:ext cx="14515796" cy="8490580"/>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Docker compose &amp; SonarQube"/>
          <p:cNvSpPr txBox="1"/>
          <p:nvPr>
            <p:ph type="title"/>
          </p:nvPr>
        </p:nvSpPr>
        <p:spPr>
          <a:xfrm>
            <a:off x="1270000" y="508000"/>
            <a:ext cx="21844000" cy="1557437"/>
          </a:xfrm>
          <a:prstGeom prst="rect">
            <a:avLst/>
          </a:prstGeom>
        </p:spPr>
        <p:txBody>
          <a:bodyPr/>
          <a:lstStyle/>
          <a:p>
            <a:pPr/>
            <a:r>
              <a:t>Docker compose &amp; SonarQube</a:t>
            </a:r>
          </a:p>
        </p:txBody>
      </p:sp>
      <p:sp>
        <p:nvSpPr>
          <p:cNvPr id="572" name="Docker compose üzerinden Postgresql, Sonarqube kurulumu"/>
          <p:cNvSpPr txBox="1"/>
          <p:nvPr/>
        </p:nvSpPr>
        <p:spPr>
          <a:xfrm>
            <a:off x="586125" y="2374122"/>
            <a:ext cx="2368819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Docker compose üzerinden Postgresql, Sonarqube kurulumu</a:t>
            </a:r>
          </a:p>
        </p:txBody>
      </p:sp>
      <p:pic>
        <p:nvPicPr>
          <p:cNvPr id="573" name="Screenshot 2024-03-13 at 19.21.04.png" descr="Screenshot 2024-03-13 at 19.21.04.png"/>
          <p:cNvPicPr>
            <a:picLocks noChangeAspect="1"/>
          </p:cNvPicPr>
          <p:nvPr/>
        </p:nvPicPr>
        <p:blipFill>
          <a:blip r:embed="rId2">
            <a:extLst/>
          </a:blip>
          <a:srcRect l="0" t="0" r="15967" b="21177"/>
          <a:stretch>
            <a:fillRect/>
          </a:stretch>
        </p:blipFill>
        <p:spPr>
          <a:xfrm>
            <a:off x="4978325" y="4564698"/>
            <a:ext cx="14471618" cy="8483991"/>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Docker compose &amp; SonarQube"/>
          <p:cNvSpPr txBox="1"/>
          <p:nvPr>
            <p:ph type="title"/>
          </p:nvPr>
        </p:nvSpPr>
        <p:spPr>
          <a:xfrm>
            <a:off x="1270000" y="508000"/>
            <a:ext cx="21844000" cy="1557437"/>
          </a:xfrm>
          <a:prstGeom prst="rect">
            <a:avLst/>
          </a:prstGeom>
        </p:spPr>
        <p:txBody>
          <a:bodyPr/>
          <a:lstStyle/>
          <a:p>
            <a:pPr/>
            <a:r>
              <a:t>Docker compose &amp; SonarQube</a:t>
            </a:r>
          </a:p>
        </p:txBody>
      </p:sp>
      <p:sp>
        <p:nvSpPr>
          <p:cNvPr id="576" name="Yazılan compose dosyası çalıştırma…"/>
          <p:cNvSpPr txBox="1"/>
          <p:nvPr/>
        </p:nvSpPr>
        <p:spPr>
          <a:xfrm>
            <a:off x="586125" y="2374122"/>
            <a:ext cx="2368819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24687" indent="-424687" defTabSz="1853183">
              <a:spcBef>
                <a:spcPts val="1800"/>
              </a:spcBef>
              <a:buClr>
                <a:srgbClr val="FFFFFF"/>
              </a:buClr>
              <a:buSzPct val="100000"/>
              <a:buChar char="•"/>
              <a:defRPr sz="3648"/>
            </a:pPr>
            <a:r>
              <a:t>Yazılan compose dosyası çalıştırma </a:t>
            </a:r>
          </a:p>
          <a:p>
            <a:pPr marL="424687" indent="-424687" defTabSz="1853183">
              <a:spcBef>
                <a:spcPts val="1800"/>
              </a:spcBef>
              <a:buClr>
                <a:srgbClr val="FFFFFF"/>
              </a:buClr>
              <a:buSzPct val="100000"/>
              <a:buChar char="•"/>
              <a:defRPr sz="3648"/>
            </a:pPr>
            <a:r>
              <a:t>docker compose -f docker-compose-cee.yml up</a:t>
            </a:r>
          </a:p>
        </p:txBody>
      </p:sp>
      <p:pic>
        <p:nvPicPr>
          <p:cNvPr id="577" name="Screenshot 2024-03-13 at 19.23.05.png" descr="Screenshot 2024-03-13 at 19.23.05.png"/>
          <p:cNvPicPr>
            <a:picLocks noChangeAspect="1"/>
          </p:cNvPicPr>
          <p:nvPr/>
        </p:nvPicPr>
        <p:blipFill>
          <a:blip r:embed="rId2">
            <a:extLst/>
          </a:blip>
          <a:srcRect l="0" t="3206" r="0" b="3206"/>
          <a:stretch>
            <a:fillRect/>
          </a:stretch>
        </p:blipFill>
        <p:spPr>
          <a:xfrm>
            <a:off x="4934148" y="4558109"/>
            <a:ext cx="14515796" cy="8490580"/>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Docker compose &amp; SonarQube"/>
          <p:cNvSpPr txBox="1"/>
          <p:nvPr>
            <p:ph type="title"/>
          </p:nvPr>
        </p:nvSpPr>
        <p:spPr>
          <a:xfrm>
            <a:off x="1270000" y="508000"/>
            <a:ext cx="21844000" cy="1557437"/>
          </a:xfrm>
          <a:prstGeom prst="rect">
            <a:avLst/>
          </a:prstGeom>
        </p:spPr>
        <p:txBody>
          <a:bodyPr/>
          <a:lstStyle/>
          <a:p>
            <a:pPr/>
            <a:r>
              <a:t>Docker compose &amp; SonarQube</a:t>
            </a:r>
          </a:p>
        </p:txBody>
      </p:sp>
      <p:sp>
        <p:nvSpPr>
          <p:cNvPr id="580" name="Maven kodu"/>
          <p:cNvSpPr txBox="1"/>
          <p:nvPr/>
        </p:nvSpPr>
        <p:spPr>
          <a:xfrm>
            <a:off x="586125" y="2374122"/>
            <a:ext cx="2368819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Maven kodu</a:t>
            </a:r>
          </a:p>
        </p:txBody>
      </p:sp>
      <p:pic>
        <p:nvPicPr>
          <p:cNvPr id="581" name="Screenshot 2024-03-13 at 20.01.38.png" descr="Screenshot 2024-03-13 at 20.01.38.png"/>
          <p:cNvPicPr>
            <a:picLocks noChangeAspect="1"/>
          </p:cNvPicPr>
          <p:nvPr/>
        </p:nvPicPr>
        <p:blipFill>
          <a:blip r:embed="rId2">
            <a:extLst/>
          </a:blip>
          <a:srcRect l="0" t="3206" r="0" b="3206"/>
          <a:stretch>
            <a:fillRect/>
          </a:stretch>
        </p:blipFill>
        <p:spPr>
          <a:xfrm>
            <a:off x="9473590" y="4409275"/>
            <a:ext cx="14515796" cy="8490579"/>
          </a:xfrm>
          <a:prstGeom prst="rect">
            <a:avLst/>
          </a:prstGeom>
          <a:ln w="12700">
            <a:miter lim="400000"/>
          </a:ln>
        </p:spPr>
      </p:pic>
      <p:sp>
        <p:nvSpPr>
          <p:cNvPr id="582" name="mvn clean verify sonar:sonar \…"/>
          <p:cNvSpPr txBox="1"/>
          <p:nvPr/>
        </p:nvSpPr>
        <p:spPr>
          <a:xfrm>
            <a:off x="287238" y="4448191"/>
            <a:ext cx="8876008" cy="36785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spcBef>
                <a:spcPts val="0"/>
              </a:spcBef>
              <a:defRPr sz="3500">
                <a:solidFill>
                  <a:srgbClr val="929292"/>
                </a:solidFill>
              </a:defRPr>
            </a:pPr>
            <a:r>
              <a:t>mvn clean verify sonar:sonar \</a:t>
            </a:r>
          </a:p>
          <a:p>
            <a:pPr defTabSz="825500">
              <a:spcBef>
                <a:spcPts val="0"/>
              </a:spcBef>
              <a:defRPr sz="3500">
                <a:solidFill>
                  <a:srgbClr val="929292"/>
                </a:solidFill>
              </a:defRPr>
            </a:pPr>
            <a:r>
              <a:t>  -Dsonar.projectKey=my_backend \</a:t>
            </a:r>
          </a:p>
          <a:p>
            <a:pPr defTabSz="825500">
              <a:spcBef>
                <a:spcPts val="0"/>
              </a:spcBef>
              <a:defRPr sz="3500">
                <a:solidFill>
                  <a:srgbClr val="929292"/>
                </a:solidFill>
              </a:defRPr>
            </a:pPr>
            <a:r>
              <a:t>  -Dsonar.host.url=http://localhost:9000 \</a:t>
            </a:r>
          </a:p>
          <a:p>
            <a:pPr defTabSz="825500">
              <a:spcBef>
                <a:spcPts val="0"/>
              </a:spcBef>
              <a:defRPr sz="3500">
                <a:solidFill>
                  <a:srgbClr val="929292"/>
                </a:solidFill>
              </a:defRPr>
            </a:pPr>
            <a:r>
              <a:t>-Dsonar.login=sqp_7696be57c80a13d27c684f4e7c5ce148ba720bb3</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Docker compose &amp; SonarQube"/>
          <p:cNvSpPr txBox="1"/>
          <p:nvPr>
            <p:ph type="title"/>
          </p:nvPr>
        </p:nvSpPr>
        <p:spPr>
          <a:xfrm>
            <a:off x="1270000" y="508000"/>
            <a:ext cx="21844000" cy="1557437"/>
          </a:xfrm>
          <a:prstGeom prst="rect">
            <a:avLst/>
          </a:prstGeom>
        </p:spPr>
        <p:txBody>
          <a:bodyPr/>
          <a:lstStyle/>
          <a:p>
            <a:pPr/>
            <a:r>
              <a:t>Docker compose &amp; SonarQube</a:t>
            </a:r>
          </a:p>
        </p:txBody>
      </p:sp>
      <p:sp>
        <p:nvSpPr>
          <p:cNvPr id="585" name="Kod analizi…"/>
          <p:cNvSpPr txBox="1"/>
          <p:nvPr/>
        </p:nvSpPr>
        <p:spPr>
          <a:xfrm>
            <a:off x="586125" y="2374122"/>
            <a:ext cx="2368819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68223" indent="-268223" defTabSz="1170431">
              <a:spcBef>
                <a:spcPts val="1100"/>
              </a:spcBef>
              <a:buClr>
                <a:srgbClr val="FFFFFF"/>
              </a:buClr>
              <a:buSzPct val="100000"/>
              <a:buChar char="•"/>
              <a:defRPr sz="2304"/>
            </a:pPr>
            <a:r>
              <a:t>Kod analizi</a:t>
            </a:r>
          </a:p>
          <a:p>
            <a:pPr marL="268223" indent="-268223" defTabSz="1170431">
              <a:spcBef>
                <a:spcPts val="1100"/>
              </a:spcBef>
              <a:buClr>
                <a:srgbClr val="FFFFFF"/>
              </a:buClr>
              <a:buSzPct val="100000"/>
              <a:buChar char="•"/>
              <a:defRPr sz="2304"/>
            </a:pPr>
            <a:r>
              <a:t>125 code smell bulundu.</a:t>
            </a:r>
          </a:p>
          <a:p>
            <a:pPr marL="268223" indent="-268223" defTabSz="1170431">
              <a:spcBef>
                <a:spcPts val="1100"/>
              </a:spcBef>
              <a:buClr>
                <a:srgbClr val="FFFFFF"/>
              </a:buClr>
              <a:buSzPct val="100000"/>
              <a:buChar char="•"/>
              <a:defRPr sz="2304"/>
            </a:pPr>
            <a:r>
              <a:t>Bug ve Vulnerabilities bulunmadı.</a:t>
            </a:r>
          </a:p>
        </p:txBody>
      </p:sp>
      <p:pic>
        <p:nvPicPr>
          <p:cNvPr id="586" name="Screenshot 2024-03-13 at 19.16.06.png" descr="Screenshot 2024-03-13 at 19.16.06.png"/>
          <p:cNvPicPr>
            <a:picLocks noChangeAspect="1"/>
          </p:cNvPicPr>
          <p:nvPr/>
        </p:nvPicPr>
        <p:blipFill>
          <a:blip r:embed="rId2">
            <a:extLst/>
          </a:blip>
          <a:srcRect l="0" t="472" r="0" b="5940"/>
          <a:stretch>
            <a:fillRect/>
          </a:stretch>
        </p:blipFill>
        <p:spPr>
          <a:xfrm>
            <a:off x="4934148" y="4242395"/>
            <a:ext cx="14515796" cy="8490579"/>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Docker compose &amp; SonarQube"/>
          <p:cNvSpPr txBox="1"/>
          <p:nvPr>
            <p:ph type="title"/>
          </p:nvPr>
        </p:nvSpPr>
        <p:spPr>
          <a:xfrm>
            <a:off x="1270000" y="508000"/>
            <a:ext cx="21844000" cy="1557437"/>
          </a:xfrm>
          <a:prstGeom prst="rect">
            <a:avLst/>
          </a:prstGeom>
        </p:spPr>
        <p:txBody>
          <a:bodyPr/>
          <a:lstStyle/>
          <a:p>
            <a:pPr/>
            <a:r>
              <a:t>Docker compose &amp; SonarQube</a:t>
            </a:r>
          </a:p>
        </p:txBody>
      </p:sp>
      <p:sp>
        <p:nvSpPr>
          <p:cNvPr id="589" name="Kod analizi…"/>
          <p:cNvSpPr txBox="1"/>
          <p:nvPr/>
        </p:nvSpPr>
        <p:spPr>
          <a:xfrm>
            <a:off x="586125" y="2374122"/>
            <a:ext cx="2368819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68223" indent="-268223" defTabSz="1170431">
              <a:spcBef>
                <a:spcPts val="1100"/>
              </a:spcBef>
              <a:buClr>
                <a:srgbClr val="FFFFFF"/>
              </a:buClr>
              <a:buSzPct val="100000"/>
              <a:buChar char="•"/>
              <a:defRPr sz="2304"/>
            </a:pPr>
            <a:r>
              <a:t>Kod analizi</a:t>
            </a:r>
          </a:p>
          <a:p>
            <a:pPr marL="268223" indent="-268223" defTabSz="1170431">
              <a:spcBef>
                <a:spcPts val="1100"/>
              </a:spcBef>
              <a:buClr>
                <a:srgbClr val="FFFFFF"/>
              </a:buClr>
              <a:buSzPct val="100000"/>
              <a:buChar char="•"/>
              <a:defRPr sz="2304"/>
            </a:pPr>
            <a:r>
              <a:t>125 code smell bulundu.</a:t>
            </a:r>
          </a:p>
          <a:p>
            <a:pPr marL="268223" indent="-268223" defTabSz="1170431">
              <a:spcBef>
                <a:spcPts val="1100"/>
              </a:spcBef>
              <a:buClr>
                <a:srgbClr val="FFFFFF"/>
              </a:buClr>
              <a:buSzPct val="100000"/>
              <a:buChar char="•"/>
              <a:defRPr sz="2304"/>
            </a:pPr>
            <a:r>
              <a:t>Bug ve Vulnerabilities bulunmadı.</a:t>
            </a:r>
          </a:p>
        </p:txBody>
      </p:sp>
      <p:pic>
        <p:nvPicPr>
          <p:cNvPr id="590" name="Screenshot 2024-03-13 at 19.16.06.png" descr="Screenshot 2024-03-13 at 19.16.06.png"/>
          <p:cNvPicPr>
            <a:picLocks noChangeAspect="1"/>
          </p:cNvPicPr>
          <p:nvPr/>
        </p:nvPicPr>
        <p:blipFill>
          <a:blip r:embed="rId2">
            <a:extLst/>
          </a:blip>
          <a:srcRect l="0" t="0" r="0" b="6760"/>
          <a:stretch>
            <a:fillRect/>
          </a:stretch>
        </p:blipFill>
        <p:spPr>
          <a:xfrm>
            <a:off x="4934148" y="4240072"/>
            <a:ext cx="14515796" cy="8459002"/>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Docker compose &amp; SonarQube"/>
          <p:cNvSpPr txBox="1"/>
          <p:nvPr>
            <p:ph type="title"/>
          </p:nvPr>
        </p:nvSpPr>
        <p:spPr>
          <a:xfrm>
            <a:off x="1270000" y="508000"/>
            <a:ext cx="21844000" cy="1557437"/>
          </a:xfrm>
          <a:prstGeom prst="rect">
            <a:avLst/>
          </a:prstGeom>
        </p:spPr>
        <p:txBody>
          <a:bodyPr/>
          <a:lstStyle/>
          <a:p>
            <a:pPr/>
            <a:r>
              <a:t>Docker compose &amp; SonarQube</a:t>
            </a:r>
          </a:p>
        </p:txBody>
      </p:sp>
      <p:sp>
        <p:nvSpPr>
          <p:cNvPr id="593" name="Issue"/>
          <p:cNvSpPr txBox="1"/>
          <p:nvPr/>
        </p:nvSpPr>
        <p:spPr>
          <a:xfrm>
            <a:off x="586125" y="2374122"/>
            <a:ext cx="2368819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Issue</a:t>
            </a:r>
          </a:p>
        </p:txBody>
      </p:sp>
      <p:pic>
        <p:nvPicPr>
          <p:cNvPr id="594" name="Screenshot 2024-03-13 at 19.16.31.png" descr="Screenshot 2024-03-13 at 19.16.31.png"/>
          <p:cNvPicPr>
            <a:picLocks noChangeAspect="1"/>
          </p:cNvPicPr>
          <p:nvPr/>
        </p:nvPicPr>
        <p:blipFill>
          <a:blip r:embed="rId2">
            <a:extLst/>
          </a:blip>
          <a:srcRect l="0" t="0" r="0" b="7034"/>
          <a:stretch>
            <a:fillRect/>
          </a:stretch>
        </p:blipFill>
        <p:spPr>
          <a:xfrm>
            <a:off x="4934148" y="4270600"/>
            <a:ext cx="14515795" cy="8434196"/>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Docker compose &amp; SonarQube"/>
          <p:cNvSpPr txBox="1"/>
          <p:nvPr>
            <p:ph type="title"/>
          </p:nvPr>
        </p:nvSpPr>
        <p:spPr>
          <a:xfrm>
            <a:off x="1270000" y="508000"/>
            <a:ext cx="21844000" cy="1557437"/>
          </a:xfrm>
          <a:prstGeom prst="rect">
            <a:avLst/>
          </a:prstGeom>
        </p:spPr>
        <p:txBody>
          <a:bodyPr/>
          <a:lstStyle/>
          <a:p>
            <a:pPr/>
            <a:r>
              <a:t>Docker compose &amp; SonarQube</a:t>
            </a:r>
          </a:p>
        </p:txBody>
      </p:sp>
      <p:sp>
        <p:nvSpPr>
          <p:cNvPr id="597" name="Blockler code"/>
          <p:cNvSpPr txBox="1"/>
          <p:nvPr/>
        </p:nvSpPr>
        <p:spPr>
          <a:xfrm>
            <a:off x="586125" y="2374122"/>
            <a:ext cx="2368819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Blockler code</a:t>
            </a:r>
          </a:p>
        </p:txBody>
      </p:sp>
      <p:pic>
        <p:nvPicPr>
          <p:cNvPr id="598" name="Screenshot 2024-03-13 at 20.17.24.png" descr="Screenshot 2024-03-13 at 20.17.24.png"/>
          <p:cNvPicPr>
            <a:picLocks noChangeAspect="1"/>
          </p:cNvPicPr>
          <p:nvPr/>
        </p:nvPicPr>
        <p:blipFill>
          <a:blip r:embed="rId2">
            <a:extLst/>
          </a:blip>
          <a:srcRect l="0" t="1019" r="0" b="5393"/>
          <a:stretch>
            <a:fillRect/>
          </a:stretch>
        </p:blipFill>
        <p:spPr>
          <a:xfrm>
            <a:off x="5172372" y="4240245"/>
            <a:ext cx="14515796" cy="8490579"/>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Docker compose &amp; SonarQube"/>
          <p:cNvSpPr txBox="1"/>
          <p:nvPr>
            <p:ph type="title"/>
          </p:nvPr>
        </p:nvSpPr>
        <p:spPr>
          <a:xfrm>
            <a:off x="1270000" y="508000"/>
            <a:ext cx="21844000" cy="1557437"/>
          </a:xfrm>
          <a:prstGeom prst="rect">
            <a:avLst/>
          </a:prstGeom>
        </p:spPr>
        <p:txBody>
          <a:bodyPr/>
          <a:lstStyle/>
          <a:p>
            <a:pPr/>
            <a:r>
              <a:t>Docker compose &amp; SonarQube</a:t>
            </a:r>
          </a:p>
        </p:txBody>
      </p:sp>
      <p:sp>
        <p:nvSpPr>
          <p:cNvPr id="601" name="Critical Code"/>
          <p:cNvSpPr txBox="1"/>
          <p:nvPr/>
        </p:nvSpPr>
        <p:spPr>
          <a:xfrm>
            <a:off x="586125" y="2374122"/>
            <a:ext cx="2368819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Critical Code</a:t>
            </a:r>
          </a:p>
        </p:txBody>
      </p:sp>
      <p:pic>
        <p:nvPicPr>
          <p:cNvPr id="602" name="Screenshot 2024-03-13 at 20.04.56.png" descr="Screenshot 2024-03-13 at 20.04.56.png"/>
          <p:cNvPicPr>
            <a:picLocks noChangeAspect="1"/>
          </p:cNvPicPr>
          <p:nvPr/>
        </p:nvPicPr>
        <p:blipFill>
          <a:blip r:embed="rId2">
            <a:extLst/>
          </a:blip>
          <a:srcRect l="0" t="0" r="0" b="6487"/>
          <a:stretch>
            <a:fillRect/>
          </a:stretch>
        </p:blipFill>
        <p:spPr>
          <a:xfrm>
            <a:off x="4934148" y="4240269"/>
            <a:ext cx="14515796" cy="848380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Ubuntu Kurulumu"/>
          <p:cNvSpPr txBox="1"/>
          <p:nvPr>
            <p:ph type="title"/>
          </p:nvPr>
        </p:nvSpPr>
        <p:spPr>
          <a:xfrm>
            <a:off x="1270000" y="508000"/>
            <a:ext cx="21844000" cy="1557437"/>
          </a:xfrm>
          <a:prstGeom prst="rect">
            <a:avLst/>
          </a:prstGeom>
        </p:spPr>
        <p:txBody>
          <a:bodyPr/>
          <a:lstStyle/>
          <a:p>
            <a:pPr/>
            <a:r>
              <a:t>Ubuntu Kurulumu</a:t>
            </a:r>
          </a:p>
        </p:txBody>
      </p:sp>
      <p:pic>
        <p:nvPicPr>
          <p:cNvPr id="211" name="Ekran görüntüsü 2024-03-04 231156.png" descr="Ekran görüntüsü 2024-03-04 231156.png"/>
          <p:cNvPicPr>
            <a:picLocks noChangeAspect="1"/>
          </p:cNvPicPr>
          <p:nvPr/>
        </p:nvPicPr>
        <p:blipFill>
          <a:blip r:embed="rId2">
            <a:extLst/>
          </a:blip>
          <a:stretch>
            <a:fillRect/>
          </a:stretch>
        </p:blipFill>
        <p:spPr>
          <a:xfrm>
            <a:off x="632068" y="5559028"/>
            <a:ext cx="11506201" cy="6469079"/>
          </a:xfrm>
          <a:prstGeom prst="rect">
            <a:avLst/>
          </a:prstGeom>
          <a:ln w="12700">
            <a:miter lim="400000"/>
          </a:ln>
        </p:spPr>
      </p:pic>
      <p:pic>
        <p:nvPicPr>
          <p:cNvPr id="212" name="Ekran görüntüsü 2024-03-04 231451.png" descr="Ekran görüntüsü 2024-03-04 231451.png"/>
          <p:cNvPicPr>
            <a:picLocks noChangeAspect="1"/>
          </p:cNvPicPr>
          <p:nvPr/>
        </p:nvPicPr>
        <p:blipFill>
          <a:blip r:embed="rId3">
            <a:extLst/>
          </a:blip>
          <a:stretch>
            <a:fillRect/>
          </a:stretch>
        </p:blipFill>
        <p:spPr>
          <a:xfrm>
            <a:off x="12456682" y="5559028"/>
            <a:ext cx="11506201" cy="6469080"/>
          </a:xfrm>
          <a:prstGeom prst="rect">
            <a:avLst/>
          </a:prstGeom>
          <a:ln w="12700">
            <a:miter lim="400000"/>
          </a:ln>
        </p:spPr>
      </p:pic>
      <p:sp>
        <p:nvSpPr>
          <p:cNvPr id="213" name="Açılan ekranda kurulum türünü normal installation seçiyoruz ve continue butonuna tıklıyoruz.…"/>
          <p:cNvSpPr txBox="1"/>
          <p:nvPr/>
        </p:nvSpPr>
        <p:spPr>
          <a:xfrm>
            <a:off x="586125" y="2540000"/>
            <a:ext cx="23406101" cy="25477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80568" indent="-480568" defTabSz="2097023">
              <a:spcBef>
                <a:spcPts val="2000"/>
              </a:spcBef>
              <a:buClr>
                <a:srgbClr val="FFFFFF"/>
              </a:buClr>
              <a:buSzPct val="100000"/>
              <a:buChar char="•"/>
              <a:defRPr sz="4128"/>
            </a:pPr>
            <a:r>
              <a:t>Açılan ekranda kurulum türünü normal installation seçiyoruz ve continue butonuna tıklıyoruz.</a:t>
            </a:r>
          </a:p>
          <a:p>
            <a:pPr marL="480568" indent="-480568" defTabSz="2097023">
              <a:spcBef>
                <a:spcPts val="2000"/>
              </a:spcBef>
              <a:buClr>
                <a:srgbClr val="FFFFFF"/>
              </a:buClr>
              <a:buSzPct val="100000"/>
              <a:buChar char="•"/>
              <a:defRPr sz="4128"/>
            </a:pPr>
            <a:r>
              <a:t>Kurulumla ilgili işlemleri yapıp install now butonuna tıklıyoruz. Açılan pencerede continue butonuna tıklıyoruz.</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Docker compose &amp; SonarQube"/>
          <p:cNvSpPr txBox="1"/>
          <p:nvPr>
            <p:ph type="title"/>
          </p:nvPr>
        </p:nvSpPr>
        <p:spPr>
          <a:xfrm>
            <a:off x="1270000" y="508000"/>
            <a:ext cx="21844000" cy="1557437"/>
          </a:xfrm>
          <a:prstGeom prst="rect">
            <a:avLst/>
          </a:prstGeom>
        </p:spPr>
        <p:txBody>
          <a:bodyPr/>
          <a:lstStyle/>
          <a:p>
            <a:pPr/>
            <a:r>
              <a:t>Docker compose &amp; SonarQube</a:t>
            </a:r>
          </a:p>
        </p:txBody>
      </p:sp>
      <p:sp>
        <p:nvSpPr>
          <p:cNvPr id="605" name="Major Code"/>
          <p:cNvSpPr txBox="1"/>
          <p:nvPr/>
        </p:nvSpPr>
        <p:spPr>
          <a:xfrm>
            <a:off x="586125" y="2374122"/>
            <a:ext cx="23688198" cy="1557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Major Code</a:t>
            </a:r>
          </a:p>
        </p:txBody>
      </p:sp>
      <p:pic>
        <p:nvPicPr>
          <p:cNvPr id="606" name="Screenshot 2024-03-13 at 20.05.31.png" descr="Screenshot 2024-03-13 at 20.05.31.png"/>
          <p:cNvPicPr>
            <a:picLocks noChangeAspect="1"/>
          </p:cNvPicPr>
          <p:nvPr/>
        </p:nvPicPr>
        <p:blipFill>
          <a:blip r:embed="rId2">
            <a:extLst/>
          </a:blip>
          <a:srcRect l="0" t="745" r="0" b="5667"/>
          <a:stretch>
            <a:fillRect/>
          </a:stretch>
        </p:blipFill>
        <p:spPr>
          <a:xfrm>
            <a:off x="4934148" y="4242395"/>
            <a:ext cx="14515796" cy="8490579"/>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Ubuntu Kurulumu"/>
          <p:cNvSpPr txBox="1"/>
          <p:nvPr>
            <p:ph type="title"/>
          </p:nvPr>
        </p:nvSpPr>
        <p:spPr>
          <a:xfrm>
            <a:off x="1270000" y="508000"/>
            <a:ext cx="21844000" cy="1557437"/>
          </a:xfrm>
          <a:prstGeom prst="rect">
            <a:avLst/>
          </a:prstGeom>
        </p:spPr>
        <p:txBody>
          <a:bodyPr/>
          <a:lstStyle/>
          <a:p>
            <a:pPr/>
            <a:r>
              <a:t>Ubuntu Kurulumu</a:t>
            </a:r>
          </a:p>
        </p:txBody>
      </p:sp>
      <p:pic>
        <p:nvPicPr>
          <p:cNvPr id="216" name="Ekran görüntüsü 2024-03-04 231621.png" descr="Ekran görüntüsü 2024-03-04 231621.png"/>
          <p:cNvPicPr>
            <a:picLocks noChangeAspect="1"/>
          </p:cNvPicPr>
          <p:nvPr/>
        </p:nvPicPr>
        <p:blipFill>
          <a:blip r:embed="rId2">
            <a:extLst/>
          </a:blip>
          <a:stretch>
            <a:fillRect/>
          </a:stretch>
        </p:blipFill>
        <p:spPr>
          <a:xfrm>
            <a:off x="4584067" y="4214018"/>
            <a:ext cx="15203057" cy="8547547"/>
          </a:xfrm>
          <a:prstGeom prst="rect">
            <a:avLst/>
          </a:prstGeom>
          <a:ln w="12700">
            <a:miter lim="400000"/>
          </a:ln>
        </p:spPr>
      </p:pic>
      <p:sp>
        <p:nvSpPr>
          <p:cNvPr id="217" name="Nerede olduğumuzu seçiyoruz"/>
          <p:cNvSpPr txBox="1"/>
          <p:nvPr/>
        </p:nvSpPr>
        <p:spPr>
          <a:xfrm>
            <a:off x="586125" y="2540000"/>
            <a:ext cx="23198976" cy="14295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Nerede olduğumuzu seçiyoruz</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Ubuntu Kurulumu"/>
          <p:cNvSpPr txBox="1"/>
          <p:nvPr>
            <p:ph type="title"/>
          </p:nvPr>
        </p:nvSpPr>
        <p:spPr>
          <a:xfrm>
            <a:off x="1270000" y="508000"/>
            <a:ext cx="21844000" cy="1557437"/>
          </a:xfrm>
          <a:prstGeom prst="rect">
            <a:avLst/>
          </a:prstGeom>
        </p:spPr>
        <p:txBody>
          <a:bodyPr/>
          <a:lstStyle/>
          <a:p>
            <a:pPr/>
            <a:r>
              <a:t>Ubuntu Kurulumu</a:t>
            </a:r>
          </a:p>
        </p:txBody>
      </p:sp>
      <p:pic>
        <p:nvPicPr>
          <p:cNvPr id="220" name="Ekran görüntüsü 2024-03-04 231731.png" descr="Ekran görüntüsü 2024-03-04 231731.png"/>
          <p:cNvPicPr>
            <a:picLocks noChangeAspect="1"/>
          </p:cNvPicPr>
          <p:nvPr/>
        </p:nvPicPr>
        <p:blipFill>
          <a:blip r:embed="rId2">
            <a:extLst/>
          </a:blip>
          <a:stretch>
            <a:fillRect/>
          </a:stretch>
        </p:blipFill>
        <p:spPr>
          <a:xfrm>
            <a:off x="4571367" y="4214018"/>
            <a:ext cx="15203057" cy="8547547"/>
          </a:xfrm>
          <a:prstGeom prst="rect">
            <a:avLst/>
          </a:prstGeom>
          <a:ln w="12700">
            <a:miter lim="400000"/>
          </a:ln>
        </p:spPr>
      </p:pic>
      <p:sp>
        <p:nvSpPr>
          <p:cNvPr id="221" name="Kullanıcı bilgilerini giriyoruz."/>
          <p:cNvSpPr txBox="1"/>
          <p:nvPr/>
        </p:nvSpPr>
        <p:spPr>
          <a:xfrm>
            <a:off x="586125" y="2540000"/>
            <a:ext cx="23198976" cy="14295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Kullanıcı bilgilerini giriyoruz.</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Ubuntu Kurulumu"/>
          <p:cNvSpPr txBox="1"/>
          <p:nvPr>
            <p:ph type="title"/>
          </p:nvPr>
        </p:nvSpPr>
        <p:spPr>
          <a:xfrm>
            <a:off x="1270000" y="508000"/>
            <a:ext cx="21844000" cy="1557437"/>
          </a:xfrm>
          <a:prstGeom prst="rect">
            <a:avLst/>
          </a:prstGeom>
        </p:spPr>
        <p:txBody>
          <a:bodyPr/>
          <a:lstStyle/>
          <a:p>
            <a:pPr/>
            <a:r>
              <a:t>Ubuntu Kurulumu</a:t>
            </a:r>
          </a:p>
        </p:txBody>
      </p:sp>
      <p:pic>
        <p:nvPicPr>
          <p:cNvPr id="224" name="Ekran görüntüsü 2024-03-04 232740.png" descr="Ekran görüntüsü 2024-03-04 232740.png"/>
          <p:cNvPicPr>
            <a:picLocks noChangeAspect="1"/>
          </p:cNvPicPr>
          <p:nvPr/>
        </p:nvPicPr>
        <p:blipFill>
          <a:blip r:embed="rId2">
            <a:extLst/>
          </a:blip>
          <a:stretch>
            <a:fillRect/>
          </a:stretch>
        </p:blipFill>
        <p:spPr>
          <a:xfrm>
            <a:off x="481285" y="5442810"/>
            <a:ext cx="11506200" cy="6469080"/>
          </a:xfrm>
          <a:prstGeom prst="rect">
            <a:avLst/>
          </a:prstGeom>
          <a:ln w="12700">
            <a:miter lim="400000"/>
          </a:ln>
        </p:spPr>
      </p:pic>
      <p:pic>
        <p:nvPicPr>
          <p:cNvPr id="225" name="Ekran görüntüsü 2024-03-04 232901.png" descr="Ekran görüntüsü 2024-03-04 232901.png"/>
          <p:cNvPicPr>
            <a:picLocks noChangeAspect="1"/>
          </p:cNvPicPr>
          <p:nvPr/>
        </p:nvPicPr>
        <p:blipFill>
          <a:blip r:embed="rId3">
            <a:extLst/>
          </a:blip>
          <a:stretch>
            <a:fillRect/>
          </a:stretch>
        </p:blipFill>
        <p:spPr>
          <a:xfrm>
            <a:off x="12338198" y="5442810"/>
            <a:ext cx="11506200" cy="6469080"/>
          </a:xfrm>
          <a:prstGeom prst="rect">
            <a:avLst/>
          </a:prstGeom>
          <a:ln w="12700">
            <a:miter lim="400000"/>
          </a:ln>
        </p:spPr>
      </p:pic>
      <p:sp>
        <p:nvSpPr>
          <p:cNvPr id="226" name="Tüm işlemler bittikten sonra Restart Now butonuna tıklıyoruz.…"/>
          <p:cNvSpPr txBox="1"/>
          <p:nvPr/>
        </p:nvSpPr>
        <p:spPr>
          <a:xfrm>
            <a:off x="586125" y="2540000"/>
            <a:ext cx="23446126" cy="21970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58800" indent="-558800">
              <a:buClr>
                <a:srgbClr val="FFFFFF"/>
              </a:buClr>
              <a:buSzPct val="100000"/>
              <a:buChar char="•"/>
            </a:pPr>
            <a:r>
              <a:t>Tüm işlemler bittikten sonra Restart Now butonuna tıklıyoruz.</a:t>
            </a:r>
          </a:p>
          <a:p>
            <a:pPr marL="558800" indent="-558800">
              <a:buClr>
                <a:srgbClr val="FFFFFF"/>
              </a:buClr>
              <a:buSzPct val="100000"/>
              <a:buChar char="•"/>
            </a:pPr>
            <a:r>
              <a:t>Tekrar başlatıldıktan sonra Ubuntu kurulumunu bitirmiş oluyoruz.</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Kurulumlar"/>
          <p:cNvSpPr txBox="1"/>
          <p:nvPr>
            <p:ph type="title"/>
          </p:nvPr>
        </p:nvSpPr>
        <p:spPr>
          <a:prstGeom prst="rect">
            <a:avLst/>
          </a:prstGeom>
        </p:spPr>
        <p:txBody>
          <a:bodyPr/>
          <a:lstStyle/>
          <a:p>
            <a:pPr/>
            <a:r>
              <a:t>Kurulumlar</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Kurulumlar"/>
          <p:cNvSpPr txBox="1"/>
          <p:nvPr>
            <p:ph type="title"/>
          </p:nvPr>
        </p:nvSpPr>
        <p:spPr>
          <a:xfrm>
            <a:off x="1270000" y="508000"/>
            <a:ext cx="21844000" cy="1557437"/>
          </a:xfrm>
          <a:prstGeom prst="rect">
            <a:avLst/>
          </a:prstGeom>
        </p:spPr>
        <p:txBody>
          <a:bodyPr/>
          <a:lstStyle/>
          <a:p>
            <a:pPr/>
            <a:r>
              <a:t>Kurulumlar</a:t>
            </a:r>
          </a:p>
        </p:txBody>
      </p:sp>
      <p:pic>
        <p:nvPicPr>
          <p:cNvPr id="231" name="Ekran görüntüsü 2024-03-06 150956.png" descr="Ekran görüntüsü 2024-03-06 150956.png"/>
          <p:cNvPicPr>
            <a:picLocks noChangeAspect="1"/>
          </p:cNvPicPr>
          <p:nvPr/>
        </p:nvPicPr>
        <p:blipFill>
          <a:blip r:embed="rId2">
            <a:extLst/>
          </a:blip>
          <a:stretch>
            <a:fillRect/>
          </a:stretch>
        </p:blipFill>
        <p:spPr>
          <a:xfrm>
            <a:off x="4584067" y="4214018"/>
            <a:ext cx="15203057" cy="8547547"/>
          </a:xfrm>
          <a:prstGeom prst="rect">
            <a:avLst/>
          </a:prstGeom>
          <a:ln w="12700">
            <a:miter lim="400000"/>
          </a:ln>
        </p:spPr>
      </p:pic>
      <p:sp>
        <p:nvSpPr>
          <p:cNvPr id="232" name="Kurulumlar için bash script dosyalarının çalıştırılmas…"/>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24687" indent="-424687" defTabSz="1853183">
              <a:spcBef>
                <a:spcPts val="1800"/>
              </a:spcBef>
              <a:buClr>
                <a:srgbClr val="FFFFFF"/>
              </a:buClr>
              <a:buSzPct val="100000"/>
              <a:buChar char="•"/>
              <a:defRPr sz="3648"/>
            </a:pPr>
            <a:r>
              <a:t>Kurulumlar için bash script dosyalarının çalıştırılmas</a:t>
            </a:r>
          </a:p>
          <a:p>
            <a:pPr marL="424687" indent="-424687" defTabSz="1853183">
              <a:spcBef>
                <a:spcPts val="1800"/>
              </a:spcBef>
              <a:buClr>
                <a:srgbClr val="FFFFFF"/>
              </a:buClr>
              <a:buSzPct val="100000"/>
              <a:buChar char="•"/>
              <a:defRPr sz="3648"/>
            </a:pPr>
            <a:r>
              <a:t>Common.sh -&gt; Genel yüklemeler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Kurulumlar"/>
          <p:cNvSpPr txBox="1"/>
          <p:nvPr>
            <p:ph type="title"/>
          </p:nvPr>
        </p:nvSpPr>
        <p:spPr>
          <a:xfrm>
            <a:off x="1270000" y="508000"/>
            <a:ext cx="21844000" cy="1557437"/>
          </a:xfrm>
          <a:prstGeom prst="rect">
            <a:avLst/>
          </a:prstGeom>
        </p:spPr>
        <p:txBody>
          <a:bodyPr/>
          <a:lstStyle/>
          <a:p>
            <a:pPr/>
            <a:r>
              <a:t>Kurulumlar</a:t>
            </a:r>
          </a:p>
        </p:txBody>
      </p:sp>
      <p:pic>
        <p:nvPicPr>
          <p:cNvPr id="235" name="Ekran görüntüsü 2024-03-06 151027.png" descr="Ekran görüntüsü 2024-03-06 151027.png"/>
          <p:cNvPicPr>
            <a:picLocks noChangeAspect="1"/>
          </p:cNvPicPr>
          <p:nvPr/>
        </p:nvPicPr>
        <p:blipFill>
          <a:blip r:embed="rId2">
            <a:extLst/>
          </a:blip>
          <a:srcRect l="0" t="0" r="0" b="0"/>
          <a:stretch>
            <a:fillRect/>
          </a:stretch>
        </p:blipFill>
        <p:spPr>
          <a:xfrm>
            <a:off x="315406" y="4385812"/>
            <a:ext cx="11506201" cy="6469079"/>
          </a:xfrm>
          <a:prstGeom prst="rect">
            <a:avLst/>
          </a:prstGeom>
          <a:ln w="12700">
            <a:miter lim="400000"/>
          </a:ln>
        </p:spPr>
      </p:pic>
      <p:pic>
        <p:nvPicPr>
          <p:cNvPr id="236" name="Ekran görüntüsü 2024-03-06 151132.png" descr="Ekran görüntüsü 2024-03-06 151132.png"/>
          <p:cNvPicPr>
            <a:picLocks noChangeAspect="1"/>
          </p:cNvPicPr>
          <p:nvPr/>
        </p:nvPicPr>
        <p:blipFill>
          <a:blip r:embed="rId3">
            <a:extLst/>
          </a:blip>
          <a:srcRect l="0" t="0" r="0" b="0"/>
          <a:stretch>
            <a:fillRect/>
          </a:stretch>
        </p:blipFill>
        <p:spPr>
          <a:xfrm>
            <a:off x="12314501" y="4385812"/>
            <a:ext cx="11506200" cy="6469079"/>
          </a:xfrm>
          <a:prstGeom prst="rect">
            <a:avLst/>
          </a:prstGeom>
          <a:ln w="12700">
            <a:miter lim="400000"/>
          </a:ln>
        </p:spPr>
      </p:pic>
      <p:sp>
        <p:nvSpPr>
          <p:cNvPr id="237" name="Common.sh"/>
          <p:cNvSpPr txBox="1"/>
          <p:nvPr/>
        </p:nvSpPr>
        <p:spPr>
          <a:xfrm>
            <a:off x="586125" y="2540000"/>
            <a:ext cx="23347452" cy="13712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Common.sh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Kurulumlar"/>
          <p:cNvSpPr txBox="1"/>
          <p:nvPr>
            <p:ph type="title"/>
          </p:nvPr>
        </p:nvSpPr>
        <p:spPr>
          <a:xfrm>
            <a:off x="1270000" y="508000"/>
            <a:ext cx="21844000" cy="1557437"/>
          </a:xfrm>
          <a:prstGeom prst="rect">
            <a:avLst/>
          </a:prstGeom>
        </p:spPr>
        <p:txBody>
          <a:bodyPr/>
          <a:lstStyle/>
          <a:p>
            <a:pPr/>
            <a:r>
              <a:t>Kurulumlar</a:t>
            </a:r>
          </a:p>
        </p:txBody>
      </p:sp>
      <p:pic>
        <p:nvPicPr>
          <p:cNvPr id="240" name="Ekran görüntüsü 2024-03-06 151207.png" descr="Ekran görüntüsü 2024-03-06 151207.png"/>
          <p:cNvPicPr>
            <a:picLocks noChangeAspect="1"/>
          </p:cNvPicPr>
          <p:nvPr/>
        </p:nvPicPr>
        <p:blipFill>
          <a:blip r:embed="rId2">
            <a:extLst/>
          </a:blip>
          <a:srcRect l="0" t="0" r="0" b="0"/>
          <a:stretch>
            <a:fillRect/>
          </a:stretch>
        </p:blipFill>
        <p:spPr>
          <a:xfrm>
            <a:off x="315406" y="4385812"/>
            <a:ext cx="11506201" cy="6469079"/>
          </a:xfrm>
          <a:prstGeom prst="rect">
            <a:avLst/>
          </a:prstGeom>
          <a:ln w="12700">
            <a:miter lim="400000"/>
          </a:ln>
        </p:spPr>
      </p:pic>
      <p:pic>
        <p:nvPicPr>
          <p:cNvPr id="241" name="Ekran görüntüsü 2024-03-06 151228.png" descr="Ekran görüntüsü 2024-03-06 151228.png"/>
          <p:cNvPicPr>
            <a:picLocks noChangeAspect="1"/>
          </p:cNvPicPr>
          <p:nvPr/>
        </p:nvPicPr>
        <p:blipFill>
          <a:blip r:embed="rId3">
            <a:extLst/>
          </a:blip>
          <a:srcRect l="0" t="0" r="0" b="0"/>
          <a:stretch>
            <a:fillRect/>
          </a:stretch>
        </p:blipFill>
        <p:spPr>
          <a:xfrm>
            <a:off x="12314501" y="4385812"/>
            <a:ext cx="11506200" cy="6469079"/>
          </a:xfrm>
          <a:prstGeom prst="rect">
            <a:avLst/>
          </a:prstGeom>
          <a:ln w="12700">
            <a:miter lim="400000"/>
          </a:ln>
        </p:spPr>
      </p:pic>
      <p:sp>
        <p:nvSpPr>
          <p:cNvPr id="242" name="Common.sh"/>
          <p:cNvSpPr txBox="1"/>
          <p:nvPr/>
        </p:nvSpPr>
        <p:spPr>
          <a:xfrm>
            <a:off x="586125" y="2540000"/>
            <a:ext cx="23347452" cy="13712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Common.sh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Kurulumlar"/>
          <p:cNvSpPr txBox="1"/>
          <p:nvPr>
            <p:ph type="title"/>
          </p:nvPr>
        </p:nvSpPr>
        <p:spPr>
          <a:xfrm>
            <a:off x="1270000" y="508000"/>
            <a:ext cx="21844000" cy="1557437"/>
          </a:xfrm>
          <a:prstGeom prst="rect">
            <a:avLst/>
          </a:prstGeom>
        </p:spPr>
        <p:txBody>
          <a:bodyPr/>
          <a:lstStyle/>
          <a:p>
            <a:pPr/>
            <a:r>
              <a:t>Kurulumlar</a:t>
            </a:r>
          </a:p>
        </p:txBody>
      </p:sp>
      <p:pic>
        <p:nvPicPr>
          <p:cNvPr id="245" name="Ekran görüntüsü 2024-03-06 151316.png" descr="Ekran görüntüsü 2024-03-06 151316.png"/>
          <p:cNvPicPr>
            <a:picLocks noChangeAspect="1"/>
          </p:cNvPicPr>
          <p:nvPr/>
        </p:nvPicPr>
        <p:blipFill>
          <a:blip r:embed="rId2">
            <a:extLst/>
          </a:blip>
          <a:stretch>
            <a:fillRect/>
          </a:stretch>
        </p:blipFill>
        <p:spPr>
          <a:xfrm>
            <a:off x="4584067" y="4214018"/>
            <a:ext cx="15203057" cy="8547547"/>
          </a:xfrm>
          <a:prstGeom prst="rect">
            <a:avLst/>
          </a:prstGeom>
          <a:ln w="12700">
            <a:miter lim="400000"/>
          </a:ln>
        </p:spPr>
      </p:pic>
      <p:sp>
        <p:nvSpPr>
          <p:cNvPr id="246" name="Git Kurulumu"/>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 Git Kurulumu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Ubuntu Kurulumu"/>
          <p:cNvSpPr txBox="1"/>
          <p:nvPr>
            <p:ph type="title"/>
          </p:nvPr>
        </p:nvSpPr>
        <p:spPr>
          <a:prstGeom prst="rect">
            <a:avLst/>
          </a:prstGeom>
        </p:spPr>
        <p:txBody>
          <a:bodyPr/>
          <a:lstStyle/>
          <a:p>
            <a:pPr/>
            <a:r>
              <a:t>Ubuntu Kurulumu</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Kurulumlar"/>
          <p:cNvSpPr txBox="1"/>
          <p:nvPr>
            <p:ph type="title"/>
          </p:nvPr>
        </p:nvSpPr>
        <p:spPr>
          <a:xfrm>
            <a:off x="1270000" y="508000"/>
            <a:ext cx="21844000" cy="1557437"/>
          </a:xfrm>
          <a:prstGeom prst="rect">
            <a:avLst/>
          </a:prstGeom>
        </p:spPr>
        <p:txBody>
          <a:bodyPr/>
          <a:lstStyle/>
          <a:p>
            <a:pPr/>
            <a:r>
              <a:t>Kurulumlar</a:t>
            </a:r>
          </a:p>
        </p:txBody>
      </p:sp>
      <p:pic>
        <p:nvPicPr>
          <p:cNvPr id="249" name="Ekran görüntüsü 2024-03-06 151632.png" descr="Ekran görüntüsü 2024-03-06 151632.png"/>
          <p:cNvPicPr>
            <a:picLocks noChangeAspect="1"/>
          </p:cNvPicPr>
          <p:nvPr/>
        </p:nvPicPr>
        <p:blipFill>
          <a:blip r:embed="rId2">
            <a:extLst/>
          </a:blip>
          <a:stretch>
            <a:fillRect/>
          </a:stretch>
        </p:blipFill>
        <p:spPr>
          <a:xfrm>
            <a:off x="4584067" y="4214018"/>
            <a:ext cx="15203057" cy="8547547"/>
          </a:xfrm>
          <a:prstGeom prst="rect">
            <a:avLst/>
          </a:prstGeom>
          <a:ln w="12700">
            <a:miter lim="400000"/>
          </a:ln>
        </p:spPr>
      </p:pic>
      <p:sp>
        <p:nvSpPr>
          <p:cNvPr id="250" name="Vs Code Kurulumu"/>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Vs Code Kurulumu</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Kurulumlar"/>
          <p:cNvSpPr txBox="1"/>
          <p:nvPr>
            <p:ph type="title"/>
          </p:nvPr>
        </p:nvSpPr>
        <p:spPr>
          <a:xfrm>
            <a:off x="1270000" y="508000"/>
            <a:ext cx="21844000" cy="1557437"/>
          </a:xfrm>
          <a:prstGeom prst="rect">
            <a:avLst/>
          </a:prstGeom>
        </p:spPr>
        <p:txBody>
          <a:bodyPr/>
          <a:lstStyle/>
          <a:p>
            <a:pPr/>
            <a:r>
              <a:t>Kurulumlar</a:t>
            </a:r>
          </a:p>
        </p:txBody>
      </p:sp>
      <p:pic>
        <p:nvPicPr>
          <p:cNvPr id="253" name="Ekran görüntüsü 2024-03-06 152254.png" descr="Ekran görüntüsü 2024-03-06 152254.png"/>
          <p:cNvPicPr>
            <a:picLocks noChangeAspect="1"/>
          </p:cNvPicPr>
          <p:nvPr/>
        </p:nvPicPr>
        <p:blipFill>
          <a:blip r:embed="rId2">
            <a:extLst/>
          </a:blip>
          <a:stretch>
            <a:fillRect/>
          </a:stretch>
        </p:blipFill>
        <p:spPr>
          <a:xfrm>
            <a:off x="4584067" y="4214018"/>
            <a:ext cx="15203057" cy="8547547"/>
          </a:xfrm>
          <a:prstGeom prst="rect">
            <a:avLst/>
          </a:prstGeom>
          <a:ln w="12700">
            <a:miter lim="400000"/>
          </a:ln>
        </p:spPr>
      </p:pic>
      <p:sp>
        <p:nvSpPr>
          <p:cNvPr id="254" name="Node.js Kurulumu"/>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Node.js Kurulumu</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Kurulumlar"/>
          <p:cNvSpPr txBox="1"/>
          <p:nvPr>
            <p:ph type="title"/>
          </p:nvPr>
        </p:nvSpPr>
        <p:spPr>
          <a:xfrm>
            <a:off x="1270000" y="508000"/>
            <a:ext cx="21844000" cy="1557437"/>
          </a:xfrm>
          <a:prstGeom prst="rect">
            <a:avLst/>
          </a:prstGeom>
        </p:spPr>
        <p:txBody>
          <a:bodyPr/>
          <a:lstStyle/>
          <a:p>
            <a:pPr/>
            <a:r>
              <a:t>Kurulumlar</a:t>
            </a:r>
          </a:p>
        </p:txBody>
      </p:sp>
      <p:sp>
        <p:nvSpPr>
          <p:cNvPr id="257" name="Java Kurulumu"/>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Java Kurulumu</a:t>
            </a:r>
          </a:p>
        </p:txBody>
      </p:sp>
      <p:pic>
        <p:nvPicPr>
          <p:cNvPr id="258" name="Ekran görüntüsü 2024-03-06 152536.png" descr="Ekran görüntüsü 2024-03-06 152536.png"/>
          <p:cNvPicPr>
            <a:picLocks noChangeAspect="1"/>
          </p:cNvPicPr>
          <p:nvPr/>
        </p:nvPicPr>
        <p:blipFill>
          <a:blip r:embed="rId2">
            <a:extLst/>
          </a:blip>
          <a:srcRect l="0" t="0" r="0" b="0"/>
          <a:stretch>
            <a:fillRect/>
          </a:stretch>
        </p:blipFill>
        <p:spPr>
          <a:xfrm>
            <a:off x="315406" y="4385812"/>
            <a:ext cx="11506200" cy="6469079"/>
          </a:xfrm>
          <a:prstGeom prst="rect">
            <a:avLst/>
          </a:prstGeom>
          <a:ln w="12700">
            <a:miter lim="400000"/>
          </a:ln>
        </p:spPr>
      </p:pic>
      <p:pic>
        <p:nvPicPr>
          <p:cNvPr id="259" name="Ekran görüntüsü 2024-03-06 152605.png" descr="Ekran görüntüsü 2024-03-06 152605.png"/>
          <p:cNvPicPr>
            <a:picLocks noChangeAspect="1"/>
          </p:cNvPicPr>
          <p:nvPr/>
        </p:nvPicPr>
        <p:blipFill>
          <a:blip r:embed="rId3">
            <a:extLst/>
          </a:blip>
          <a:srcRect l="0" t="0" r="0" b="0"/>
          <a:stretch>
            <a:fillRect/>
          </a:stretch>
        </p:blipFill>
        <p:spPr>
          <a:xfrm>
            <a:off x="12314500" y="4385812"/>
            <a:ext cx="11506200" cy="6469079"/>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Kurulumlar"/>
          <p:cNvSpPr txBox="1"/>
          <p:nvPr>
            <p:ph type="title"/>
          </p:nvPr>
        </p:nvSpPr>
        <p:spPr>
          <a:xfrm>
            <a:off x="1270000" y="508000"/>
            <a:ext cx="21844000" cy="1557437"/>
          </a:xfrm>
          <a:prstGeom prst="rect">
            <a:avLst/>
          </a:prstGeom>
        </p:spPr>
        <p:txBody>
          <a:bodyPr/>
          <a:lstStyle/>
          <a:p>
            <a:pPr/>
            <a:r>
              <a:t>Kurulumlar</a:t>
            </a:r>
          </a:p>
        </p:txBody>
      </p:sp>
      <p:sp>
        <p:nvSpPr>
          <p:cNvPr id="262" name="Maven Kurulumu"/>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Maven Kurulumu</a:t>
            </a:r>
          </a:p>
        </p:txBody>
      </p:sp>
      <p:pic>
        <p:nvPicPr>
          <p:cNvPr id="263" name="Ekran görüntüsü 2024-03-06 152808.png" descr="Ekran görüntüsü 2024-03-06 152808.png"/>
          <p:cNvPicPr>
            <a:picLocks noChangeAspect="1"/>
          </p:cNvPicPr>
          <p:nvPr/>
        </p:nvPicPr>
        <p:blipFill>
          <a:blip r:embed="rId2">
            <a:extLst/>
          </a:blip>
          <a:srcRect l="0" t="0" r="0" b="0"/>
          <a:stretch>
            <a:fillRect/>
          </a:stretch>
        </p:blipFill>
        <p:spPr>
          <a:xfrm>
            <a:off x="315406" y="4385812"/>
            <a:ext cx="11506200" cy="6469079"/>
          </a:xfrm>
          <a:prstGeom prst="rect">
            <a:avLst/>
          </a:prstGeom>
          <a:ln w="12700">
            <a:miter lim="400000"/>
          </a:ln>
        </p:spPr>
      </p:pic>
      <p:pic>
        <p:nvPicPr>
          <p:cNvPr id="264" name="Ekran görüntüsü 2024-03-06 152824.png" descr="Ekran görüntüsü 2024-03-06 152824.png"/>
          <p:cNvPicPr>
            <a:picLocks noChangeAspect="1"/>
          </p:cNvPicPr>
          <p:nvPr/>
        </p:nvPicPr>
        <p:blipFill>
          <a:blip r:embed="rId3">
            <a:extLst/>
          </a:blip>
          <a:srcRect l="0" t="0" r="0" b="0"/>
          <a:stretch>
            <a:fillRect/>
          </a:stretch>
        </p:blipFill>
        <p:spPr>
          <a:xfrm>
            <a:off x="12314499" y="4385812"/>
            <a:ext cx="11506200" cy="6469079"/>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Kurulumlar"/>
          <p:cNvSpPr txBox="1"/>
          <p:nvPr>
            <p:ph type="title"/>
          </p:nvPr>
        </p:nvSpPr>
        <p:spPr>
          <a:xfrm>
            <a:off x="1270000" y="508000"/>
            <a:ext cx="21844000" cy="1557437"/>
          </a:xfrm>
          <a:prstGeom prst="rect">
            <a:avLst/>
          </a:prstGeom>
        </p:spPr>
        <p:txBody>
          <a:bodyPr/>
          <a:lstStyle/>
          <a:p>
            <a:pPr/>
            <a:r>
              <a:t>Kurulumlar</a:t>
            </a:r>
          </a:p>
        </p:txBody>
      </p:sp>
      <p:sp>
        <p:nvSpPr>
          <p:cNvPr id="267" name="Maven Kurulumu"/>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Maven Kurulumu</a:t>
            </a:r>
          </a:p>
        </p:txBody>
      </p:sp>
      <p:pic>
        <p:nvPicPr>
          <p:cNvPr id="268" name="Ekran görüntüsü 2024-03-06 152844.png" descr="Ekran görüntüsü 2024-03-06 152844.png"/>
          <p:cNvPicPr>
            <a:picLocks noChangeAspect="1"/>
          </p:cNvPicPr>
          <p:nvPr/>
        </p:nvPicPr>
        <p:blipFill>
          <a:blip r:embed="rId2">
            <a:extLst/>
          </a:blip>
          <a:srcRect l="0" t="0" r="0" b="0"/>
          <a:stretch>
            <a:fillRect/>
          </a:stretch>
        </p:blipFill>
        <p:spPr>
          <a:xfrm>
            <a:off x="4584700" y="4214415"/>
            <a:ext cx="15201900" cy="8546897"/>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Kurulumlar"/>
          <p:cNvSpPr txBox="1"/>
          <p:nvPr>
            <p:ph type="title"/>
          </p:nvPr>
        </p:nvSpPr>
        <p:spPr>
          <a:xfrm>
            <a:off x="1270000" y="508000"/>
            <a:ext cx="21844000" cy="1557437"/>
          </a:xfrm>
          <a:prstGeom prst="rect">
            <a:avLst/>
          </a:prstGeom>
        </p:spPr>
        <p:txBody>
          <a:bodyPr/>
          <a:lstStyle/>
          <a:p>
            <a:pPr/>
            <a:r>
              <a:t>Kurulumlar</a:t>
            </a:r>
          </a:p>
        </p:txBody>
      </p:sp>
      <p:sp>
        <p:nvSpPr>
          <p:cNvPr id="271" name="Apache Tomcat Kurulumu"/>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Apache Tomcat Kurulumu</a:t>
            </a:r>
          </a:p>
        </p:txBody>
      </p:sp>
      <p:pic>
        <p:nvPicPr>
          <p:cNvPr id="272" name="Ekran görüntüsü 2024-03-06 153121.png" descr="Ekran görüntüsü 2024-03-06 153121.png"/>
          <p:cNvPicPr>
            <a:picLocks noChangeAspect="1"/>
          </p:cNvPicPr>
          <p:nvPr/>
        </p:nvPicPr>
        <p:blipFill>
          <a:blip r:embed="rId2">
            <a:extLst/>
          </a:blip>
          <a:srcRect l="0" t="0" r="0" b="0"/>
          <a:stretch>
            <a:fillRect/>
          </a:stretch>
        </p:blipFill>
        <p:spPr>
          <a:xfrm>
            <a:off x="315406" y="4385812"/>
            <a:ext cx="11506200" cy="6469079"/>
          </a:xfrm>
          <a:prstGeom prst="rect">
            <a:avLst/>
          </a:prstGeom>
          <a:ln w="12700">
            <a:miter lim="400000"/>
          </a:ln>
        </p:spPr>
      </p:pic>
      <p:pic>
        <p:nvPicPr>
          <p:cNvPr id="273" name="Ekran görüntüsü 2024-03-06 153153.png" descr="Ekran görüntüsü 2024-03-06 153153.png"/>
          <p:cNvPicPr>
            <a:picLocks noChangeAspect="1"/>
          </p:cNvPicPr>
          <p:nvPr/>
        </p:nvPicPr>
        <p:blipFill>
          <a:blip r:embed="rId3">
            <a:extLst/>
          </a:blip>
          <a:srcRect l="0" t="0" r="0" b="0"/>
          <a:stretch>
            <a:fillRect/>
          </a:stretch>
        </p:blipFill>
        <p:spPr>
          <a:xfrm>
            <a:off x="12314499" y="4385812"/>
            <a:ext cx="11506200" cy="6469079"/>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Kurulumlar"/>
          <p:cNvSpPr txBox="1"/>
          <p:nvPr>
            <p:ph type="title"/>
          </p:nvPr>
        </p:nvSpPr>
        <p:spPr>
          <a:xfrm>
            <a:off x="1270000" y="508000"/>
            <a:ext cx="21844000" cy="1557437"/>
          </a:xfrm>
          <a:prstGeom prst="rect">
            <a:avLst/>
          </a:prstGeom>
        </p:spPr>
        <p:txBody>
          <a:bodyPr/>
          <a:lstStyle/>
          <a:p>
            <a:pPr/>
            <a:r>
              <a:t>Kurulumlar</a:t>
            </a:r>
          </a:p>
        </p:txBody>
      </p:sp>
      <p:sp>
        <p:nvSpPr>
          <p:cNvPr id="276" name="Docker Kurulumu"/>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Docker Kurulumu</a:t>
            </a:r>
          </a:p>
        </p:txBody>
      </p:sp>
      <p:pic>
        <p:nvPicPr>
          <p:cNvPr id="277" name="Ekran görüntüsü 2024-03-06 153455.png" descr="Ekran görüntüsü 2024-03-06 153455.png"/>
          <p:cNvPicPr>
            <a:picLocks noChangeAspect="1"/>
          </p:cNvPicPr>
          <p:nvPr/>
        </p:nvPicPr>
        <p:blipFill>
          <a:blip r:embed="rId2">
            <a:extLst/>
          </a:blip>
          <a:srcRect l="0" t="0" r="0" b="0"/>
          <a:stretch>
            <a:fillRect/>
          </a:stretch>
        </p:blipFill>
        <p:spPr>
          <a:xfrm>
            <a:off x="315405" y="4385812"/>
            <a:ext cx="11506200" cy="6469079"/>
          </a:xfrm>
          <a:prstGeom prst="rect">
            <a:avLst/>
          </a:prstGeom>
          <a:ln w="12700">
            <a:miter lim="400000"/>
          </a:ln>
        </p:spPr>
      </p:pic>
      <p:pic>
        <p:nvPicPr>
          <p:cNvPr id="278" name="Ekran görüntüsü 2024-03-06 154727.png" descr="Ekran görüntüsü 2024-03-06 154727.png"/>
          <p:cNvPicPr>
            <a:picLocks noChangeAspect="1"/>
          </p:cNvPicPr>
          <p:nvPr/>
        </p:nvPicPr>
        <p:blipFill>
          <a:blip r:embed="rId3">
            <a:extLst/>
          </a:blip>
          <a:srcRect l="0" t="0" r="0" b="0"/>
          <a:stretch>
            <a:fillRect/>
          </a:stretch>
        </p:blipFill>
        <p:spPr>
          <a:xfrm>
            <a:off x="12314498" y="4385812"/>
            <a:ext cx="11506200" cy="6469079"/>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Kurulumlar"/>
          <p:cNvSpPr txBox="1"/>
          <p:nvPr>
            <p:ph type="title"/>
          </p:nvPr>
        </p:nvSpPr>
        <p:spPr>
          <a:xfrm>
            <a:off x="1270000" y="508000"/>
            <a:ext cx="21844000" cy="1557437"/>
          </a:xfrm>
          <a:prstGeom prst="rect">
            <a:avLst/>
          </a:prstGeom>
        </p:spPr>
        <p:txBody>
          <a:bodyPr/>
          <a:lstStyle/>
          <a:p>
            <a:pPr/>
            <a:r>
              <a:t>Kurulumlar</a:t>
            </a:r>
          </a:p>
        </p:txBody>
      </p:sp>
      <p:sp>
        <p:nvSpPr>
          <p:cNvPr id="281" name="Docker Kurulumu"/>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Docker Kurulumu</a:t>
            </a:r>
          </a:p>
        </p:txBody>
      </p:sp>
      <p:pic>
        <p:nvPicPr>
          <p:cNvPr id="282" name="Ekran görüntüsü 2024-03-06 154745.png" descr="Ekran görüntüsü 2024-03-06 154745.png"/>
          <p:cNvPicPr>
            <a:picLocks noChangeAspect="1"/>
          </p:cNvPicPr>
          <p:nvPr/>
        </p:nvPicPr>
        <p:blipFill>
          <a:blip r:embed="rId2">
            <a:extLst/>
          </a:blip>
          <a:srcRect l="0" t="0" r="0" b="0"/>
          <a:stretch>
            <a:fillRect/>
          </a:stretch>
        </p:blipFill>
        <p:spPr>
          <a:xfrm>
            <a:off x="315404" y="4385812"/>
            <a:ext cx="11506200" cy="6469079"/>
          </a:xfrm>
          <a:prstGeom prst="rect">
            <a:avLst/>
          </a:prstGeom>
          <a:ln w="12700">
            <a:miter lim="400000"/>
          </a:ln>
        </p:spPr>
      </p:pic>
      <p:pic>
        <p:nvPicPr>
          <p:cNvPr id="283" name="Ekran görüntüsü 2024-03-06 154802.png" descr="Ekran görüntüsü 2024-03-06 154802.png"/>
          <p:cNvPicPr>
            <a:picLocks noChangeAspect="1"/>
          </p:cNvPicPr>
          <p:nvPr/>
        </p:nvPicPr>
        <p:blipFill>
          <a:blip r:embed="rId3">
            <a:extLst/>
          </a:blip>
          <a:srcRect l="0" t="0" r="0" b="0"/>
          <a:stretch>
            <a:fillRect/>
          </a:stretch>
        </p:blipFill>
        <p:spPr>
          <a:xfrm>
            <a:off x="12314499" y="4385812"/>
            <a:ext cx="11506200" cy="646907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Kurulumlar"/>
          <p:cNvSpPr txBox="1"/>
          <p:nvPr>
            <p:ph type="title"/>
          </p:nvPr>
        </p:nvSpPr>
        <p:spPr>
          <a:xfrm>
            <a:off x="1270000" y="508000"/>
            <a:ext cx="21844000" cy="1557437"/>
          </a:xfrm>
          <a:prstGeom prst="rect">
            <a:avLst/>
          </a:prstGeom>
        </p:spPr>
        <p:txBody>
          <a:bodyPr/>
          <a:lstStyle/>
          <a:p>
            <a:pPr/>
            <a:r>
              <a:t>Kurulumlar</a:t>
            </a:r>
          </a:p>
        </p:txBody>
      </p:sp>
      <p:sp>
        <p:nvSpPr>
          <p:cNvPr id="286" name="PostgreSQL Kurulumu"/>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PostgreSQL Kurulumu</a:t>
            </a:r>
          </a:p>
        </p:txBody>
      </p:sp>
      <p:pic>
        <p:nvPicPr>
          <p:cNvPr id="287" name="Ekran görüntüsü 2024-03-06 193120.png" descr="Ekran görüntüsü 2024-03-06 193120.png"/>
          <p:cNvPicPr>
            <a:picLocks noChangeAspect="1"/>
          </p:cNvPicPr>
          <p:nvPr/>
        </p:nvPicPr>
        <p:blipFill>
          <a:blip r:embed="rId2">
            <a:extLst/>
          </a:blip>
          <a:srcRect l="0" t="0" r="0" b="0"/>
          <a:stretch>
            <a:fillRect/>
          </a:stretch>
        </p:blipFill>
        <p:spPr>
          <a:xfrm>
            <a:off x="315404" y="4385812"/>
            <a:ext cx="11506200" cy="6469079"/>
          </a:xfrm>
          <a:prstGeom prst="rect">
            <a:avLst/>
          </a:prstGeom>
          <a:ln w="12700">
            <a:miter lim="400000"/>
          </a:ln>
        </p:spPr>
      </p:pic>
      <p:pic>
        <p:nvPicPr>
          <p:cNvPr id="288" name="Ekran görüntüsü 2024-03-06 193208.png" descr="Ekran görüntüsü 2024-03-06 193208.png"/>
          <p:cNvPicPr>
            <a:picLocks noChangeAspect="1"/>
          </p:cNvPicPr>
          <p:nvPr/>
        </p:nvPicPr>
        <p:blipFill>
          <a:blip r:embed="rId3">
            <a:extLst/>
          </a:blip>
          <a:srcRect l="0" t="0" r="0" b="0"/>
          <a:stretch>
            <a:fillRect/>
          </a:stretch>
        </p:blipFill>
        <p:spPr>
          <a:xfrm>
            <a:off x="12314498" y="4385812"/>
            <a:ext cx="11506200" cy="6469079"/>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Kurulumlar"/>
          <p:cNvSpPr txBox="1"/>
          <p:nvPr>
            <p:ph type="title"/>
          </p:nvPr>
        </p:nvSpPr>
        <p:spPr>
          <a:xfrm>
            <a:off x="1270000" y="508000"/>
            <a:ext cx="21844000" cy="1557437"/>
          </a:xfrm>
          <a:prstGeom prst="rect">
            <a:avLst/>
          </a:prstGeom>
        </p:spPr>
        <p:txBody>
          <a:bodyPr/>
          <a:lstStyle/>
          <a:p>
            <a:pPr/>
            <a:r>
              <a:t>Kurulumlar</a:t>
            </a:r>
          </a:p>
        </p:txBody>
      </p:sp>
      <p:sp>
        <p:nvSpPr>
          <p:cNvPr id="291" name="SonarQube Kurulumu"/>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SonarQube Kurulumu</a:t>
            </a:r>
          </a:p>
        </p:txBody>
      </p:sp>
      <p:pic>
        <p:nvPicPr>
          <p:cNvPr id="292" name="Ekran görüntüsü 2024-03-06 193742.png" descr="Ekran görüntüsü 2024-03-06 193742.png"/>
          <p:cNvPicPr>
            <a:picLocks noChangeAspect="1"/>
          </p:cNvPicPr>
          <p:nvPr/>
        </p:nvPicPr>
        <p:blipFill>
          <a:blip r:embed="rId2">
            <a:extLst/>
          </a:blip>
          <a:srcRect l="0" t="0" r="0" b="0"/>
          <a:stretch>
            <a:fillRect/>
          </a:stretch>
        </p:blipFill>
        <p:spPr>
          <a:xfrm>
            <a:off x="315403" y="4385812"/>
            <a:ext cx="11506201" cy="6469079"/>
          </a:xfrm>
          <a:prstGeom prst="rect">
            <a:avLst/>
          </a:prstGeom>
          <a:ln w="12700">
            <a:miter lim="400000"/>
          </a:ln>
        </p:spPr>
      </p:pic>
      <p:pic>
        <p:nvPicPr>
          <p:cNvPr id="293" name="Ekran görüntüsü 2024-03-06 193823.png" descr="Ekran görüntüsü 2024-03-06 193823.png"/>
          <p:cNvPicPr>
            <a:picLocks noChangeAspect="1"/>
          </p:cNvPicPr>
          <p:nvPr/>
        </p:nvPicPr>
        <p:blipFill>
          <a:blip r:embed="rId3">
            <a:extLst/>
          </a:blip>
          <a:srcRect l="0" t="0" r="0" b="0"/>
          <a:stretch>
            <a:fillRect/>
          </a:stretch>
        </p:blipFill>
        <p:spPr>
          <a:xfrm>
            <a:off x="12314497" y="4385812"/>
            <a:ext cx="11506201" cy="6469079"/>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Ubuntu kurulumunu yapmak için öncelikle ISO dosyasını indirmemiz gereklidir."/>
          <p:cNvSpPr txBox="1"/>
          <p:nvPr>
            <p:ph type="body" sz="quarter" idx="1"/>
          </p:nvPr>
        </p:nvSpPr>
        <p:spPr>
          <a:xfrm>
            <a:off x="586125" y="2533742"/>
            <a:ext cx="23198976" cy="1429566"/>
          </a:xfrm>
          <a:prstGeom prst="rect">
            <a:avLst/>
          </a:prstGeom>
        </p:spPr>
        <p:txBody>
          <a:bodyPr/>
          <a:lstStyle/>
          <a:p>
            <a:pPr/>
            <a:r>
              <a:t>Ubuntu kurulumunu yapmak için öncelikle ISO dosyasını indirmemiz gereklidir.</a:t>
            </a:r>
          </a:p>
        </p:txBody>
      </p:sp>
      <p:pic>
        <p:nvPicPr>
          <p:cNvPr id="177" name="Ekran görüntüsü 2024-03-04 221924.png" descr="Ekran görüntüsü 2024-03-04 221924.png"/>
          <p:cNvPicPr>
            <a:picLocks noChangeAspect="1"/>
          </p:cNvPicPr>
          <p:nvPr/>
        </p:nvPicPr>
        <p:blipFill>
          <a:blip r:embed="rId2">
            <a:extLst/>
          </a:blip>
          <a:stretch>
            <a:fillRect/>
          </a:stretch>
        </p:blipFill>
        <p:spPr>
          <a:xfrm>
            <a:off x="4584084" y="4213994"/>
            <a:ext cx="15203058" cy="8547547"/>
          </a:xfrm>
          <a:prstGeom prst="rect">
            <a:avLst/>
          </a:prstGeom>
          <a:ln w="12700">
            <a:miter lim="400000"/>
          </a:ln>
        </p:spPr>
      </p:pic>
      <p:sp>
        <p:nvSpPr>
          <p:cNvPr id="178" name="Ubuntu Kurulumu"/>
          <p:cNvSpPr txBox="1"/>
          <p:nvPr>
            <p:ph type="title"/>
          </p:nvPr>
        </p:nvSpPr>
        <p:spPr>
          <a:xfrm>
            <a:off x="1270000" y="508000"/>
            <a:ext cx="21844000" cy="1557437"/>
          </a:xfrm>
          <a:prstGeom prst="rect">
            <a:avLst/>
          </a:prstGeom>
        </p:spPr>
        <p:txBody>
          <a:bodyPr/>
          <a:lstStyle/>
          <a:p>
            <a:pPr/>
            <a:r>
              <a:t>Ubuntu Kurulumu</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Kurulumlar"/>
          <p:cNvSpPr txBox="1"/>
          <p:nvPr>
            <p:ph type="title"/>
          </p:nvPr>
        </p:nvSpPr>
        <p:spPr>
          <a:xfrm>
            <a:off x="1270000" y="508000"/>
            <a:ext cx="21844000" cy="1557437"/>
          </a:xfrm>
          <a:prstGeom prst="rect">
            <a:avLst/>
          </a:prstGeom>
        </p:spPr>
        <p:txBody>
          <a:bodyPr/>
          <a:lstStyle/>
          <a:p>
            <a:pPr/>
            <a:r>
              <a:t>Kurulumlar</a:t>
            </a:r>
          </a:p>
        </p:txBody>
      </p:sp>
      <p:sp>
        <p:nvSpPr>
          <p:cNvPr id="296" name="SonarQube Kurulumu"/>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SonarQube Kurulumu</a:t>
            </a:r>
          </a:p>
        </p:txBody>
      </p:sp>
      <p:pic>
        <p:nvPicPr>
          <p:cNvPr id="297" name="Ekran görüntüsü 2024-03-06 193854.png" descr="Ekran görüntüsü 2024-03-06 193854.png"/>
          <p:cNvPicPr>
            <a:picLocks noChangeAspect="1"/>
          </p:cNvPicPr>
          <p:nvPr/>
        </p:nvPicPr>
        <p:blipFill>
          <a:blip r:embed="rId2">
            <a:extLst/>
          </a:blip>
          <a:stretch>
            <a:fillRect/>
          </a:stretch>
        </p:blipFill>
        <p:spPr>
          <a:xfrm>
            <a:off x="4584067" y="4214018"/>
            <a:ext cx="15203057" cy="8547547"/>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Kurulumlar"/>
          <p:cNvSpPr txBox="1"/>
          <p:nvPr>
            <p:ph type="title"/>
          </p:nvPr>
        </p:nvSpPr>
        <p:spPr>
          <a:xfrm>
            <a:off x="1270000" y="508000"/>
            <a:ext cx="21844000" cy="1557437"/>
          </a:xfrm>
          <a:prstGeom prst="rect">
            <a:avLst/>
          </a:prstGeom>
        </p:spPr>
        <p:txBody>
          <a:bodyPr/>
          <a:lstStyle/>
          <a:p>
            <a:pPr/>
            <a:r>
              <a:t>Kurulumlar</a:t>
            </a:r>
          </a:p>
        </p:txBody>
      </p:sp>
      <p:sp>
        <p:nvSpPr>
          <p:cNvPr id="300" name="Netstat -nlptu =&gt; Aktif olan portları gösterir."/>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Netstat -nlptu =&gt; Aktif olan portları gösterir.</a:t>
            </a:r>
          </a:p>
        </p:txBody>
      </p:sp>
      <p:pic>
        <p:nvPicPr>
          <p:cNvPr id="301" name="Ekran görüntüsü 2024-03-06 200113.png" descr="Ekran görüntüsü 2024-03-06 200113.png"/>
          <p:cNvPicPr>
            <a:picLocks noChangeAspect="1"/>
          </p:cNvPicPr>
          <p:nvPr/>
        </p:nvPicPr>
        <p:blipFill>
          <a:blip r:embed="rId2">
            <a:extLst/>
          </a:blip>
          <a:stretch>
            <a:fillRect/>
          </a:stretch>
        </p:blipFill>
        <p:spPr>
          <a:xfrm>
            <a:off x="4584067" y="4214018"/>
            <a:ext cx="15203057" cy="8547547"/>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Git"/>
          <p:cNvSpPr txBox="1"/>
          <p:nvPr>
            <p:ph type="title"/>
          </p:nvPr>
        </p:nvSpPr>
        <p:spPr>
          <a:prstGeom prst="rect">
            <a:avLst/>
          </a:prstGeom>
        </p:spPr>
        <p:txBody>
          <a:bodyPr/>
          <a:lstStyle/>
          <a:p>
            <a:pPr/>
            <a:r>
              <a:t>Git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Git"/>
          <p:cNvSpPr txBox="1"/>
          <p:nvPr>
            <p:ph type="title"/>
          </p:nvPr>
        </p:nvSpPr>
        <p:spPr>
          <a:xfrm>
            <a:off x="1270000" y="508000"/>
            <a:ext cx="21844000" cy="1557437"/>
          </a:xfrm>
          <a:prstGeom prst="rect">
            <a:avLst/>
          </a:prstGeom>
        </p:spPr>
        <p:txBody>
          <a:bodyPr/>
          <a:lstStyle/>
          <a:p>
            <a:pPr/>
            <a:r>
              <a:t>Git</a:t>
            </a:r>
          </a:p>
        </p:txBody>
      </p:sp>
      <p:sp>
        <p:nvSpPr>
          <p:cNvPr id="306" name="ReadMe.md dosyasını local bilgisayara pull yapma"/>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ReadMe.md dosyasını local bilgisayara pull yapma </a:t>
            </a:r>
          </a:p>
        </p:txBody>
      </p:sp>
      <p:pic>
        <p:nvPicPr>
          <p:cNvPr id="307" name="Screenshot 2024-03-08 at 00.37.24.png" descr="Screenshot 2024-03-08 at 00.37.24.png"/>
          <p:cNvPicPr>
            <a:picLocks noChangeAspect="1"/>
          </p:cNvPicPr>
          <p:nvPr/>
        </p:nvPicPr>
        <p:blipFill>
          <a:blip r:embed="rId2">
            <a:extLst/>
          </a:blip>
          <a:srcRect l="0" t="893" r="0" b="37685"/>
          <a:stretch>
            <a:fillRect/>
          </a:stretch>
        </p:blipFill>
        <p:spPr>
          <a:xfrm>
            <a:off x="4557514" y="6694588"/>
            <a:ext cx="15269141" cy="6307283"/>
          </a:xfrm>
          <a:prstGeom prst="rect">
            <a:avLst/>
          </a:prstGeom>
          <a:ln w="12700">
            <a:miter lim="400000"/>
          </a:ln>
        </p:spPr>
      </p:pic>
      <p:sp>
        <p:nvSpPr>
          <p:cNvPr id="308" name="git init…"/>
          <p:cNvSpPr txBox="1"/>
          <p:nvPr/>
        </p:nvSpPr>
        <p:spPr>
          <a:xfrm>
            <a:off x="1180243" y="3880230"/>
            <a:ext cx="20507944" cy="2115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spcBef>
                <a:spcPts val="0"/>
              </a:spcBef>
              <a:defRPr sz="4000">
                <a:solidFill>
                  <a:srgbClr val="929292"/>
                </a:solidFill>
              </a:defRPr>
            </a:pPr>
            <a:r>
              <a:t>git init</a:t>
            </a:r>
          </a:p>
          <a:p>
            <a:pPr defTabSz="825500">
              <a:spcBef>
                <a:spcPts val="0"/>
              </a:spcBef>
              <a:defRPr sz="4000">
                <a:solidFill>
                  <a:srgbClr val="929292"/>
                </a:solidFill>
              </a:defRPr>
            </a:pPr>
            <a:r>
              <a:t>git remote add origin </a:t>
            </a:r>
            <a:r>
              <a:rPr u="sng">
                <a:hlinkClick r:id="rId3" invalidUrl="" action="" tgtFrame="" tooltip="" history="1" highlightClick="0" endSnd="0"/>
              </a:rPr>
              <a:t>https://github.com/yeterkarakus/devops_project.git</a:t>
            </a:r>
          </a:p>
          <a:p>
            <a:pPr defTabSz="825500">
              <a:spcBef>
                <a:spcPts val="0"/>
              </a:spcBef>
              <a:defRPr sz="4000">
                <a:solidFill>
                  <a:srgbClr val="929292"/>
                </a:solidFill>
              </a:defRPr>
            </a:pPr>
            <a:r>
              <a:t>git pull origin main</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Git"/>
          <p:cNvSpPr txBox="1"/>
          <p:nvPr>
            <p:ph type="title"/>
          </p:nvPr>
        </p:nvSpPr>
        <p:spPr>
          <a:xfrm>
            <a:off x="1270000" y="508000"/>
            <a:ext cx="21844000" cy="1557437"/>
          </a:xfrm>
          <a:prstGeom prst="rect">
            <a:avLst/>
          </a:prstGeom>
        </p:spPr>
        <p:txBody>
          <a:bodyPr/>
          <a:lstStyle/>
          <a:p>
            <a:pPr/>
            <a:r>
              <a:t>Git</a:t>
            </a:r>
          </a:p>
        </p:txBody>
      </p:sp>
      <p:sp>
        <p:nvSpPr>
          <p:cNvPr id="311" name="Git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2365248">
              <a:spcBef>
                <a:spcPts val="2300"/>
              </a:spcBef>
              <a:defRPr b="1" sz="4656"/>
            </a:pPr>
            <a:r>
              <a:t>Git Nedir ?</a:t>
            </a:r>
          </a:p>
          <a:p>
            <a:pPr marL="542036" indent="-542036" defTabSz="2365248">
              <a:spcBef>
                <a:spcPts val="2300"/>
              </a:spcBef>
              <a:buClr>
                <a:srgbClr val="FFFFFF"/>
              </a:buClr>
              <a:buSzPct val="100000"/>
              <a:buChar char="•"/>
              <a:defRPr sz="4656"/>
            </a:pPr>
            <a:r>
              <a:t>VCS -&gt; Version Control System</a:t>
            </a:r>
          </a:p>
          <a:p>
            <a:pPr marL="542036" indent="-542036" defTabSz="2365248">
              <a:spcBef>
                <a:spcPts val="2300"/>
              </a:spcBef>
              <a:buClr>
                <a:srgbClr val="FFFFFF"/>
              </a:buClr>
              <a:buSzPct val="100000"/>
              <a:buChar char="•"/>
              <a:defRPr sz="4656"/>
            </a:pPr>
            <a:r>
              <a:t>Git bir versiyon kontrol sistemidir.</a:t>
            </a:r>
          </a:p>
          <a:p>
            <a:pPr marL="542036" indent="-542036" defTabSz="2365248">
              <a:spcBef>
                <a:spcPts val="2300"/>
              </a:spcBef>
              <a:buClr>
                <a:srgbClr val="FFFFFF"/>
              </a:buClr>
              <a:buSzPct val="100000"/>
              <a:buChar char="•"/>
              <a:defRPr sz="4656"/>
            </a:pPr>
            <a:r>
              <a:t>Git birden fazla kişinin farklı yerlerde aynı proje üzerinde çalışmasına olanak tanır.</a:t>
            </a:r>
          </a:p>
          <a:p>
            <a:pPr defTabSz="2365248">
              <a:spcBef>
                <a:spcPts val="2300"/>
              </a:spcBef>
              <a:defRPr b="1" sz="4656"/>
            </a:pPr>
            <a:r>
              <a:t>İyi bir commit mesajı nasıl olmalıdır ?</a:t>
            </a:r>
          </a:p>
          <a:p>
            <a:pPr marL="542036" indent="-542036" defTabSz="2365248">
              <a:spcBef>
                <a:spcPts val="2300"/>
              </a:spcBef>
              <a:buClr>
                <a:srgbClr val="FFFFFF"/>
              </a:buClr>
              <a:buSzPct val="100000"/>
              <a:buChar char="•"/>
              <a:defRPr sz="4656"/>
            </a:pPr>
            <a:r>
              <a:t>Kısa ve anlaşılır olmalıdır.</a:t>
            </a:r>
          </a:p>
          <a:p>
            <a:pPr marL="542036" indent="-542036" defTabSz="2365248">
              <a:spcBef>
                <a:spcPts val="2300"/>
              </a:spcBef>
              <a:buClr>
                <a:srgbClr val="FFFFFF"/>
              </a:buClr>
              <a:buSzPct val="100000"/>
              <a:buChar char="•"/>
              <a:defRPr sz="4656"/>
            </a:pPr>
            <a:r>
              <a:t>İçerik ne, nasıl gibi sorulara cevap vermelidir.</a:t>
            </a:r>
          </a:p>
          <a:p>
            <a:pPr marL="542036" indent="-542036" defTabSz="2365248">
              <a:spcBef>
                <a:spcPts val="2300"/>
              </a:spcBef>
              <a:buClr>
                <a:srgbClr val="FFFFFF"/>
              </a:buClr>
              <a:buSzPct val="100000"/>
              <a:buChar char="•"/>
              <a:defRPr sz="4656"/>
            </a:pPr>
            <a:r>
              <a:t>Başlık 50 karakterden uzun olmamalıdır.</a:t>
            </a:r>
          </a:p>
          <a:p>
            <a:pPr marL="542036" indent="-542036" defTabSz="2365248">
              <a:spcBef>
                <a:spcPts val="2300"/>
              </a:spcBef>
              <a:buClr>
                <a:srgbClr val="FFFFFF"/>
              </a:buClr>
              <a:buSzPct val="100000"/>
              <a:buChar char="•"/>
              <a:defRPr sz="4656"/>
            </a:pPr>
            <a:r>
              <a:t>Büyük harfle başlanmalıdır.</a:t>
            </a:r>
          </a:p>
          <a:p>
            <a:pPr marL="542036" indent="-542036" defTabSz="2365248">
              <a:spcBef>
                <a:spcPts val="2300"/>
              </a:spcBef>
              <a:buClr>
                <a:srgbClr val="FFFFFF"/>
              </a:buClr>
              <a:buSzPct val="100000"/>
              <a:buChar char="•"/>
              <a:defRPr sz="4656"/>
            </a:pPr>
            <a:r>
              <a:t>Nokta ile bitmemelidir.</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Git"/>
          <p:cNvSpPr txBox="1"/>
          <p:nvPr>
            <p:ph type="title"/>
          </p:nvPr>
        </p:nvSpPr>
        <p:spPr>
          <a:xfrm>
            <a:off x="1270000" y="508000"/>
            <a:ext cx="21844000" cy="1557437"/>
          </a:xfrm>
          <a:prstGeom prst="rect">
            <a:avLst/>
          </a:prstGeom>
        </p:spPr>
        <p:txBody>
          <a:bodyPr/>
          <a:lstStyle/>
          <a:p>
            <a:pPr/>
            <a:r>
              <a:t>Git</a:t>
            </a:r>
          </a:p>
        </p:txBody>
      </p:sp>
      <p:sp>
        <p:nvSpPr>
          <p:cNvPr id="314" name="Git config ayarları"/>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Git config ayarları</a:t>
            </a:r>
          </a:p>
        </p:txBody>
      </p:sp>
      <p:pic>
        <p:nvPicPr>
          <p:cNvPr id="315" name="Screenshot 2024-03-07 at 22.00.31.png" descr="Screenshot 2024-03-07 at 22.00.31.png"/>
          <p:cNvPicPr>
            <a:picLocks noChangeAspect="1"/>
          </p:cNvPicPr>
          <p:nvPr/>
        </p:nvPicPr>
        <p:blipFill>
          <a:blip r:embed="rId2">
            <a:extLst/>
          </a:blip>
          <a:srcRect l="0" t="383" r="1583" b="56823"/>
          <a:stretch>
            <a:fillRect/>
          </a:stretch>
        </p:blipFill>
        <p:spPr>
          <a:xfrm>
            <a:off x="4710960" y="7458210"/>
            <a:ext cx="14962260" cy="4196956"/>
          </a:xfrm>
          <a:prstGeom prst="rect">
            <a:avLst/>
          </a:prstGeom>
          <a:ln w="12700">
            <a:miter lim="400000"/>
          </a:ln>
        </p:spPr>
      </p:pic>
      <p:sp>
        <p:nvSpPr>
          <p:cNvPr id="316" name="git config --global user.name “yeterkarakus&quot;…"/>
          <p:cNvSpPr txBox="1"/>
          <p:nvPr/>
        </p:nvSpPr>
        <p:spPr>
          <a:xfrm>
            <a:off x="584200" y="4040463"/>
            <a:ext cx="18327756" cy="14427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40833" indent="-740833" defTabSz="825500">
              <a:spcBef>
                <a:spcPts val="0"/>
              </a:spcBef>
              <a:buSzPct val="100000"/>
              <a:buAutoNum type="arabicPeriod" startAt="1"/>
              <a:defRPr sz="4000">
                <a:solidFill>
                  <a:srgbClr val="929292"/>
                </a:solidFill>
              </a:defRPr>
            </a:pPr>
            <a:r>
              <a:t> git config --global user.name “yeterkarakus"</a:t>
            </a:r>
          </a:p>
          <a:p>
            <a:pPr marL="740833" indent="-740833" defTabSz="825500">
              <a:spcBef>
                <a:spcPts val="0"/>
              </a:spcBef>
              <a:buSzPct val="100000"/>
              <a:buAutoNum type="arabicPeriod" startAt="1"/>
              <a:defRPr sz="4000">
                <a:solidFill>
                  <a:srgbClr val="929292"/>
                </a:solidFill>
              </a:defRPr>
            </a:pPr>
            <a:r>
              <a:t> git config —global user.email“yeterkarakus55@gmail .com"</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Git"/>
          <p:cNvSpPr txBox="1"/>
          <p:nvPr>
            <p:ph type="title"/>
          </p:nvPr>
        </p:nvSpPr>
        <p:spPr>
          <a:xfrm>
            <a:off x="1270000" y="508000"/>
            <a:ext cx="21844000" cy="1557437"/>
          </a:xfrm>
          <a:prstGeom prst="rect">
            <a:avLst/>
          </a:prstGeom>
        </p:spPr>
        <p:txBody>
          <a:bodyPr/>
          <a:lstStyle/>
          <a:p>
            <a:pPr/>
            <a:r>
              <a:t>Git</a:t>
            </a:r>
          </a:p>
        </p:txBody>
      </p:sp>
      <p:sp>
        <p:nvSpPr>
          <p:cNvPr id="319" name="Linux komutlarıyla klasör ve dosya oluşturma"/>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Linux komutlarıyla klasör ve dosya oluşturma</a:t>
            </a:r>
          </a:p>
        </p:txBody>
      </p:sp>
      <p:pic>
        <p:nvPicPr>
          <p:cNvPr id="320" name="Screenshot 2024-03-07 at 23.40.52.png" descr="Screenshot 2024-03-07 at 23.40.52.png"/>
          <p:cNvPicPr>
            <a:picLocks noChangeAspect="1"/>
          </p:cNvPicPr>
          <p:nvPr/>
        </p:nvPicPr>
        <p:blipFill>
          <a:blip r:embed="rId2">
            <a:extLst/>
          </a:blip>
          <a:srcRect l="0" t="0" r="0" b="13805"/>
          <a:stretch>
            <a:fillRect/>
          </a:stretch>
        </p:blipFill>
        <p:spPr>
          <a:xfrm>
            <a:off x="8187280" y="4217256"/>
            <a:ext cx="15203058" cy="8541134"/>
          </a:xfrm>
          <a:prstGeom prst="rect">
            <a:avLst/>
          </a:prstGeom>
          <a:ln w="12700">
            <a:miter lim="400000"/>
          </a:ln>
        </p:spPr>
      </p:pic>
      <p:sp>
        <p:nvSpPr>
          <p:cNvPr id="321" name="mkdir devops…"/>
          <p:cNvSpPr txBox="1"/>
          <p:nvPr/>
        </p:nvSpPr>
        <p:spPr>
          <a:xfrm>
            <a:off x="584200" y="4274331"/>
            <a:ext cx="7146667" cy="63342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40833" indent="-740833" defTabSz="825500">
              <a:spcBef>
                <a:spcPts val="0"/>
              </a:spcBef>
              <a:buSzPct val="100000"/>
              <a:buAutoNum type="arabicPeriod" startAt="1"/>
              <a:defRPr sz="4000">
                <a:solidFill>
                  <a:srgbClr val="929292"/>
                </a:solidFill>
              </a:defRPr>
            </a:pPr>
            <a:r>
              <a:t>mkdir devops</a:t>
            </a:r>
          </a:p>
          <a:p>
            <a:pPr marL="740833" indent="-740833" defTabSz="825500">
              <a:spcBef>
                <a:spcPts val="0"/>
              </a:spcBef>
              <a:buSzPct val="100000"/>
              <a:buAutoNum type="arabicPeriod" startAt="1"/>
              <a:defRPr sz="4000">
                <a:solidFill>
                  <a:srgbClr val="929292"/>
                </a:solidFill>
              </a:defRPr>
            </a:pPr>
            <a:r>
              <a:t>cd devops</a:t>
            </a:r>
          </a:p>
          <a:p>
            <a:pPr marL="740833" indent="-740833" defTabSz="825500">
              <a:spcBef>
                <a:spcPts val="0"/>
              </a:spcBef>
              <a:buSzPct val="100000"/>
              <a:buAutoNum type="arabicPeriod" startAt="1"/>
              <a:defRPr sz="4000">
                <a:solidFill>
                  <a:srgbClr val="929292"/>
                </a:solidFill>
              </a:defRPr>
            </a:pPr>
            <a:r>
              <a:t>cat &gt;&gt; jenkins.txt</a:t>
            </a:r>
          </a:p>
          <a:p>
            <a:pPr marL="740833" indent="-740833" defTabSz="825500">
              <a:spcBef>
                <a:spcPts val="0"/>
              </a:spcBef>
              <a:buSzPct val="100000"/>
              <a:buAutoNum type="arabicPeriod" startAt="1"/>
              <a:defRPr sz="4000">
                <a:solidFill>
                  <a:srgbClr val="929292"/>
                </a:solidFill>
              </a:defRPr>
            </a:pPr>
            <a:r>
              <a:t>DevOps öğreniyorum</a:t>
            </a:r>
          </a:p>
          <a:p>
            <a:pPr defTabSz="825500">
              <a:spcBef>
                <a:spcPts val="0"/>
              </a:spcBef>
              <a:defRPr sz="2400">
                <a:solidFill>
                  <a:srgbClr val="929292"/>
                </a:solidFill>
              </a:defRPr>
            </a:pPr>
          </a:p>
          <a:p>
            <a:pPr defTabSz="825500">
              <a:spcBef>
                <a:spcPts val="0"/>
              </a:spcBef>
              <a:defRPr sz="2400">
                <a:solidFill>
                  <a:srgbClr val="929292"/>
                </a:solidFill>
              </a:defRPr>
            </a:pPr>
          </a:p>
          <a:p>
            <a:pPr defTabSz="825500">
              <a:spcBef>
                <a:spcPts val="0"/>
              </a:spcBef>
              <a:defRPr sz="2400">
                <a:solidFill>
                  <a:srgbClr val="929292"/>
                </a:solidFill>
              </a:defRPr>
            </a:pPr>
          </a:p>
          <a:p>
            <a:pPr defTabSz="825500">
              <a:spcBef>
                <a:spcPts val="0"/>
              </a:spcBef>
              <a:defRPr sz="2400">
                <a:solidFill>
                  <a:srgbClr val="929292"/>
                </a:solidFill>
              </a:defRPr>
            </a:pPr>
          </a:p>
          <a:p>
            <a:pPr defTabSz="825500">
              <a:spcBef>
                <a:spcPts val="0"/>
              </a:spcBef>
              <a:defRPr sz="2400">
                <a:solidFill>
                  <a:srgbClr val="929292"/>
                </a:solidFill>
              </a:defRPr>
            </a:pPr>
          </a:p>
          <a:p>
            <a:pPr defTabSz="825500">
              <a:spcBef>
                <a:spcPts val="0"/>
              </a:spcBef>
              <a:defRPr sz="2400">
                <a:solidFill>
                  <a:srgbClr val="929292"/>
                </a:solidFill>
              </a:defRPr>
            </a:pPr>
          </a:p>
          <a:p>
            <a:pPr defTabSz="825500">
              <a:spcBef>
                <a:spcPts val="0"/>
              </a:spcBef>
              <a:defRPr sz="2400">
                <a:solidFill>
                  <a:srgbClr val="929292"/>
                </a:solidFill>
              </a:defRPr>
            </a:pPr>
          </a:p>
          <a:p>
            <a:pPr defTabSz="825500">
              <a:spcBef>
                <a:spcPts val="0"/>
              </a:spcBef>
              <a:defRPr sz="2400">
                <a:solidFill>
                  <a:srgbClr val="929292"/>
                </a:solidFill>
              </a:defRPr>
            </a:pP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Git"/>
          <p:cNvSpPr txBox="1"/>
          <p:nvPr>
            <p:ph type="title"/>
          </p:nvPr>
        </p:nvSpPr>
        <p:spPr>
          <a:xfrm>
            <a:off x="1270000" y="508000"/>
            <a:ext cx="21844000" cy="1557437"/>
          </a:xfrm>
          <a:prstGeom prst="rect">
            <a:avLst/>
          </a:prstGeom>
        </p:spPr>
        <p:txBody>
          <a:bodyPr/>
          <a:lstStyle/>
          <a:p>
            <a:pPr/>
            <a:r>
              <a:t>Git</a:t>
            </a:r>
          </a:p>
        </p:txBody>
      </p:sp>
      <p:sp>
        <p:nvSpPr>
          <p:cNvPr id="324" name="Git staged area nedir?…"/>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Git staged area nedir?</a:t>
            </a:r>
          </a:p>
          <a:p>
            <a:pPr marL="558800" indent="-558800">
              <a:buClr>
                <a:srgbClr val="FFFFFF"/>
              </a:buClr>
              <a:buSzPct val="100000"/>
              <a:buChar char="•"/>
            </a:pPr>
            <a:r>
              <a:t>Dosyalardaki değişiklikleri git add yaptıktan sonra commitlemeden önce değişiklerin kaydedildiği yerdir.</a:t>
            </a:r>
          </a:p>
          <a:p>
            <a:pPr>
              <a:defRPr b="1"/>
            </a:pPr>
            <a:r>
              <a:t>Git unstaged area nedir?</a:t>
            </a:r>
          </a:p>
          <a:p>
            <a:pPr marL="558800" indent="-558800">
              <a:buClr>
                <a:srgbClr val="FFFFFF"/>
              </a:buClr>
              <a:buSzPct val="100000"/>
              <a:buChar char="•"/>
            </a:pPr>
            <a:r>
              <a:t>Eklenmiş veya değiştirilmiş dosyaları gitin takip etmediğini yani git add yapılmadığını ifade eder.</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Git"/>
          <p:cNvSpPr txBox="1"/>
          <p:nvPr>
            <p:ph type="title"/>
          </p:nvPr>
        </p:nvSpPr>
        <p:spPr>
          <a:xfrm>
            <a:off x="1270000" y="508000"/>
            <a:ext cx="21844000" cy="1557437"/>
          </a:xfrm>
          <a:prstGeom prst="rect">
            <a:avLst/>
          </a:prstGeom>
        </p:spPr>
        <p:txBody>
          <a:bodyPr/>
          <a:lstStyle/>
          <a:p>
            <a:pPr/>
            <a:r>
              <a:t>Git</a:t>
            </a:r>
          </a:p>
        </p:txBody>
      </p:sp>
      <p:sp>
        <p:nvSpPr>
          <p:cNvPr id="327" name="Oluşturulan dosyaları GitHub repository gönderme"/>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Oluşturulan dosyaları GitHub repository gönderme</a:t>
            </a:r>
          </a:p>
        </p:txBody>
      </p:sp>
      <p:pic>
        <p:nvPicPr>
          <p:cNvPr id="328" name="Screenshot 2024-03-08 at 00.38.52.png" descr="Screenshot 2024-03-08 at 00.38.52.png"/>
          <p:cNvPicPr>
            <a:picLocks noChangeAspect="1"/>
          </p:cNvPicPr>
          <p:nvPr/>
        </p:nvPicPr>
        <p:blipFill>
          <a:blip r:embed="rId2">
            <a:extLst/>
          </a:blip>
          <a:srcRect l="0" t="209" r="0" b="10289"/>
          <a:stretch>
            <a:fillRect/>
          </a:stretch>
        </p:blipFill>
        <p:spPr>
          <a:xfrm>
            <a:off x="10930922" y="3862387"/>
            <a:ext cx="11898574" cy="9250617"/>
          </a:xfrm>
          <a:prstGeom prst="rect">
            <a:avLst/>
          </a:prstGeom>
          <a:ln w="12700">
            <a:miter lim="400000"/>
          </a:ln>
        </p:spPr>
      </p:pic>
      <p:sp>
        <p:nvSpPr>
          <p:cNvPr id="329" name="git remote add origin https:……"/>
          <p:cNvSpPr txBox="1"/>
          <p:nvPr/>
        </p:nvSpPr>
        <p:spPr>
          <a:xfrm>
            <a:off x="584200" y="3930625"/>
            <a:ext cx="7807114" cy="34620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740833" indent="-740833" defTabSz="825500">
              <a:spcBef>
                <a:spcPts val="0"/>
              </a:spcBef>
              <a:buSzPct val="100000"/>
              <a:buAutoNum type="arabicPeriod" startAt="1"/>
              <a:defRPr sz="4000">
                <a:solidFill>
                  <a:srgbClr val="929292"/>
                </a:solidFill>
              </a:defRPr>
            </a:pPr>
            <a:r>
              <a:t>git remote add origin https:…</a:t>
            </a:r>
          </a:p>
          <a:p>
            <a:pPr marL="740833" indent="-740833" defTabSz="825500">
              <a:spcBef>
                <a:spcPts val="0"/>
              </a:spcBef>
              <a:buSzPct val="100000"/>
              <a:buAutoNum type="arabicPeriod" startAt="1"/>
              <a:defRPr sz="4000">
                <a:solidFill>
                  <a:srgbClr val="929292"/>
                </a:solidFill>
              </a:defRPr>
            </a:pPr>
            <a:r>
              <a:t>git branch -M "main"</a:t>
            </a:r>
          </a:p>
          <a:p>
            <a:pPr marL="740833" indent="-740833" defTabSz="825500">
              <a:spcBef>
                <a:spcPts val="0"/>
              </a:spcBef>
              <a:buSzPct val="100000"/>
              <a:buAutoNum type="arabicPeriod" startAt="1"/>
              <a:defRPr sz="4000">
                <a:solidFill>
                  <a:srgbClr val="929292"/>
                </a:solidFill>
              </a:defRPr>
            </a:pPr>
            <a:r>
              <a:t>git add .</a:t>
            </a:r>
          </a:p>
          <a:p>
            <a:pPr marL="740833" indent="-740833" defTabSz="825500">
              <a:spcBef>
                <a:spcPts val="0"/>
              </a:spcBef>
              <a:buSzPct val="100000"/>
              <a:buAutoNum type="arabicPeriod" startAt="1"/>
              <a:defRPr sz="4000">
                <a:solidFill>
                  <a:srgbClr val="929292"/>
                </a:solidFill>
              </a:defRPr>
            </a:pPr>
            <a:r>
              <a:t>git commit -m "first commit"</a:t>
            </a:r>
          </a:p>
          <a:p>
            <a:pPr marL="740833" indent="-740833" defTabSz="825500">
              <a:spcBef>
                <a:spcPts val="0"/>
              </a:spcBef>
              <a:buSzPct val="100000"/>
              <a:buAutoNum type="arabicPeriod" startAt="1"/>
              <a:defRPr sz="4000">
                <a:solidFill>
                  <a:srgbClr val="929292"/>
                </a:solidFill>
              </a:defRPr>
            </a:pPr>
            <a:r>
              <a:t>git push -u origin master</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Git"/>
          <p:cNvSpPr txBox="1"/>
          <p:nvPr>
            <p:ph type="title"/>
          </p:nvPr>
        </p:nvSpPr>
        <p:spPr>
          <a:xfrm>
            <a:off x="1270000" y="508000"/>
            <a:ext cx="21844000" cy="1557437"/>
          </a:xfrm>
          <a:prstGeom prst="rect">
            <a:avLst/>
          </a:prstGeom>
        </p:spPr>
        <p:txBody>
          <a:bodyPr/>
          <a:lstStyle/>
          <a:p>
            <a:pPr/>
            <a:r>
              <a:t>Git</a:t>
            </a:r>
          </a:p>
        </p:txBody>
      </p:sp>
      <p:sp>
        <p:nvSpPr>
          <p:cNvPr id="332" name="Github repository local bilgisayara klonlama"/>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Github repository local bilgisayara klonlama</a:t>
            </a:r>
          </a:p>
        </p:txBody>
      </p:sp>
      <p:pic>
        <p:nvPicPr>
          <p:cNvPr id="333" name="Screenshot 2024-03-08 at 00.45.06.png" descr="Screenshot 2024-03-08 at 00.45.06.png"/>
          <p:cNvPicPr>
            <a:picLocks noChangeAspect="1"/>
          </p:cNvPicPr>
          <p:nvPr/>
        </p:nvPicPr>
        <p:blipFill>
          <a:blip r:embed="rId2">
            <a:extLst/>
          </a:blip>
          <a:srcRect l="431" t="1346" r="431" b="47416"/>
          <a:stretch>
            <a:fillRect/>
          </a:stretch>
        </p:blipFill>
        <p:spPr>
          <a:xfrm>
            <a:off x="4656137" y="7201403"/>
            <a:ext cx="15071761" cy="5056824"/>
          </a:xfrm>
          <a:prstGeom prst="rect">
            <a:avLst/>
          </a:prstGeom>
          <a:ln w="12700">
            <a:miter lim="400000"/>
          </a:ln>
        </p:spPr>
      </p:pic>
      <p:sp>
        <p:nvSpPr>
          <p:cNvPr id="334" name="pwd…"/>
          <p:cNvSpPr txBox="1"/>
          <p:nvPr/>
        </p:nvSpPr>
        <p:spPr>
          <a:xfrm>
            <a:off x="584906" y="4160117"/>
            <a:ext cx="15274714" cy="14427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740833" indent="-740833" defTabSz="825500">
              <a:spcBef>
                <a:spcPts val="0"/>
              </a:spcBef>
              <a:buSzPct val="100000"/>
              <a:buAutoNum type="arabicPeriod" startAt="1"/>
              <a:defRPr sz="4000">
                <a:solidFill>
                  <a:srgbClr val="929292"/>
                </a:solidFill>
              </a:defRPr>
            </a:pPr>
            <a:r>
              <a:t>pwd</a:t>
            </a:r>
          </a:p>
          <a:p>
            <a:pPr marL="740833" indent="-740833" defTabSz="825500">
              <a:spcBef>
                <a:spcPts val="0"/>
              </a:spcBef>
              <a:buSzPct val="100000"/>
              <a:buAutoNum type="arabicPeriod" startAt="1"/>
              <a:defRPr sz="4000">
                <a:solidFill>
                  <a:srgbClr val="929292"/>
                </a:solidFill>
              </a:defRPr>
            </a:pPr>
            <a:r>
              <a:t>git clone https://github.com/yeterkarakus/devops_project.git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Ubuntu Kurulumu"/>
          <p:cNvSpPr txBox="1"/>
          <p:nvPr>
            <p:ph type="title"/>
          </p:nvPr>
        </p:nvSpPr>
        <p:spPr>
          <a:xfrm>
            <a:off x="1270000" y="635000"/>
            <a:ext cx="21844000" cy="1557437"/>
          </a:xfrm>
          <a:prstGeom prst="rect">
            <a:avLst/>
          </a:prstGeom>
        </p:spPr>
        <p:txBody>
          <a:bodyPr/>
          <a:lstStyle/>
          <a:p>
            <a:pPr/>
            <a:r>
              <a:t>Ubuntu Kurulumu</a:t>
            </a:r>
          </a:p>
        </p:txBody>
      </p:sp>
      <p:pic>
        <p:nvPicPr>
          <p:cNvPr id="181" name="Ekran görüntüsü 2024-03-04 230012.png" descr="Ekran görüntüsü 2024-03-04 230012.png"/>
          <p:cNvPicPr>
            <a:picLocks noChangeAspect="1"/>
          </p:cNvPicPr>
          <p:nvPr/>
        </p:nvPicPr>
        <p:blipFill>
          <a:blip r:embed="rId2">
            <a:extLst/>
          </a:blip>
          <a:stretch>
            <a:fillRect/>
          </a:stretch>
        </p:blipFill>
        <p:spPr>
          <a:xfrm>
            <a:off x="4584067" y="4277518"/>
            <a:ext cx="15203057" cy="8547547"/>
          </a:xfrm>
          <a:prstGeom prst="rect">
            <a:avLst/>
          </a:prstGeom>
          <a:ln w="12700">
            <a:miter lim="400000"/>
          </a:ln>
        </p:spPr>
      </p:pic>
      <p:sp>
        <p:nvSpPr>
          <p:cNvPr id="182" name="Vm Box’ta yeni sekmesine tıklıyoruz ve açılan ekranda işletim sistemimizin adını ve türünü seçiyoruz"/>
          <p:cNvSpPr txBox="1"/>
          <p:nvPr>
            <p:ph type="body" sz="quarter" idx="1"/>
          </p:nvPr>
        </p:nvSpPr>
        <p:spPr>
          <a:xfrm>
            <a:off x="586125" y="2584542"/>
            <a:ext cx="23198976" cy="1557437"/>
          </a:xfrm>
          <a:prstGeom prst="rect">
            <a:avLst/>
          </a:prstGeom>
        </p:spPr>
        <p:txBody>
          <a:bodyPr/>
          <a:lstStyle>
            <a:lvl1pPr marL="497331" indent="-497331" defTabSz="2170176">
              <a:spcBef>
                <a:spcPts val="2100"/>
              </a:spcBef>
              <a:defRPr sz="4272"/>
            </a:lvl1pPr>
          </a:lstStyle>
          <a:p>
            <a:pPr/>
            <a:r>
              <a:t>Vm Box’ta yeni sekmesine tıklıyoruz ve açılan ekranda işletim sistemimizin adını ve türünü seçiyoruz</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Git"/>
          <p:cNvSpPr txBox="1"/>
          <p:nvPr>
            <p:ph type="title"/>
          </p:nvPr>
        </p:nvSpPr>
        <p:spPr>
          <a:xfrm>
            <a:off x="1270000" y="508000"/>
            <a:ext cx="21844000" cy="1557437"/>
          </a:xfrm>
          <a:prstGeom prst="rect">
            <a:avLst/>
          </a:prstGeom>
        </p:spPr>
        <p:txBody>
          <a:bodyPr/>
          <a:lstStyle/>
          <a:p>
            <a:pPr/>
            <a:r>
              <a:t>Git</a:t>
            </a:r>
          </a:p>
        </p:txBody>
      </p:sp>
      <p:sp>
        <p:nvSpPr>
          <p:cNvPr id="337" name="Son atılan commitin commit içeriğini değiştirme"/>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Son atılan commitin commit içeriğini değiştirme</a:t>
            </a:r>
          </a:p>
        </p:txBody>
      </p:sp>
      <p:pic>
        <p:nvPicPr>
          <p:cNvPr id="338" name="Screenshot 2024-03-08 at 02.13.50.png" descr="Screenshot 2024-03-08 at 02.13.50.png"/>
          <p:cNvPicPr>
            <a:picLocks noChangeAspect="1"/>
          </p:cNvPicPr>
          <p:nvPr/>
        </p:nvPicPr>
        <p:blipFill>
          <a:blip r:embed="rId2">
            <a:extLst/>
          </a:blip>
          <a:srcRect l="0" t="994" r="714" b="38752"/>
          <a:stretch>
            <a:fillRect/>
          </a:stretch>
        </p:blipFill>
        <p:spPr>
          <a:xfrm>
            <a:off x="4644826" y="6173668"/>
            <a:ext cx="15094436" cy="7065988"/>
          </a:xfrm>
          <a:prstGeom prst="rect">
            <a:avLst/>
          </a:prstGeom>
          <a:ln w="12700">
            <a:miter lim="400000"/>
          </a:ln>
        </p:spPr>
      </p:pic>
      <p:sp>
        <p:nvSpPr>
          <p:cNvPr id="339" name="git commit --amend -m &quot;commit message changed”…"/>
          <p:cNvSpPr txBox="1"/>
          <p:nvPr/>
        </p:nvSpPr>
        <p:spPr>
          <a:xfrm>
            <a:off x="584906" y="3986477"/>
            <a:ext cx="13178198" cy="14427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740833" indent="-740833" defTabSz="825500">
              <a:spcBef>
                <a:spcPts val="0"/>
              </a:spcBef>
              <a:buSzPct val="100000"/>
              <a:buAutoNum type="arabicPeriod" startAt="1"/>
              <a:defRPr sz="4000">
                <a:solidFill>
                  <a:srgbClr val="929292"/>
                </a:solidFill>
              </a:defRPr>
            </a:pPr>
            <a:r>
              <a:t>git commit --amend -m "commit message changed”</a:t>
            </a:r>
          </a:p>
          <a:p>
            <a:pPr marL="740833" indent="-740833" defTabSz="825500">
              <a:spcBef>
                <a:spcPts val="0"/>
              </a:spcBef>
              <a:buSzPct val="100000"/>
              <a:buAutoNum type="arabicPeriod" startAt="1"/>
              <a:defRPr sz="4000">
                <a:solidFill>
                  <a:srgbClr val="929292"/>
                </a:solidFill>
              </a:defRPr>
            </a:pPr>
            <a:r>
              <a:t>git push -u origin main</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Git"/>
          <p:cNvSpPr txBox="1"/>
          <p:nvPr>
            <p:ph type="title"/>
          </p:nvPr>
        </p:nvSpPr>
        <p:spPr>
          <a:xfrm>
            <a:off x="1270000" y="508000"/>
            <a:ext cx="21844000" cy="1557437"/>
          </a:xfrm>
          <a:prstGeom prst="rect">
            <a:avLst/>
          </a:prstGeom>
        </p:spPr>
        <p:txBody>
          <a:bodyPr/>
          <a:lstStyle/>
          <a:p>
            <a:pPr/>
            <a:r>
              <a:t>Git</a:t>
            </a:r>
          </a:p>
        </p:txBody>
      </p:sp>
      <p:sp>
        <p:nvSpPr>
          <p:cNvPr id="342" name="Git log ne iş yapar ?…"/>
          <p:cNvSpPr txBox="1"/>
          <p:nvPr/>
        </p:nvSpPr>
        <p:spPr>
          <a:xfrm>
            <a:off x="586125" y="2540000"/>
            <a:ext cx="23211750" cy="43758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Git log ne iş yapar ?</a:t>
            </a:r>
          </a:p>
          <a:p>
            <a:pPr marL="558800" indent="-558800">
              <a:buClr>
                <a:srgbClr val="FFFFFF"/>
              </a:buClr>
              <a:buSzPct val="100000"/>
              <a:buChar char="•"/>
            </a:pPr>
            <a:r>
              <a:t>Oluşturulmuş commitleri sondan başa doğru sıralar.</a:t>
            </a:r>
          </a:p>
          <a:p>
            <a:pPr>
              <a:defRPr b="1"/>
            </a:pPr>
            <a:r>
              <a:t>Git status ne iş yapar?</a:t>
            </a:r>
          </a:p>
          <a:p>
            <a:pPr marL="558800" indent="-558800">
              <a:buClr>
                <a:srgbClr val="FFFFFF"/>
              </a:buClr>
              <a:buSzPct val="100000"/>
              <a:buChar char="•"/>
            </a:pPr>
            <a:r>
              <a:t>Projenin o anki durumu hakkında bilgi verir.</a:t>
            </a:r>
          </a:p>
        </p:txBody>
      </p:sp>
      <p:pic>
        <p:nvPicPr>
          <p:cNvPr id="343" name="Screenshot 2024-03-09 at 01.15.53.png" descr="Screenshot 2024-03-09 at 01.15.53.png"/>
          <p:cNvPicPr>
            <a:picLocks noChangeAspect="1"/>
          </p:cNvPicPr>
          <p:nvPr/>
        </p:nvPicPr>
        <p:blipFill>
          <a:blip r:embed="rId2">
            <a:extLst/>
          </a:blip>
          <a:srcRect l="0" t="992" r="0" b="12627"/>
          <a:stretch>
            <a:fillRect/>
          </a:stretch>
        </p:blipFill>
        <p:spPr>
          <a:xfrm>
            <a:off x="534140" y="7219348"/>
            <a:ext cx="10795000" cy="6069226"/>
          </a:xfrm>
          <a:prstGeom prst="rect">
            <a:avLst/>
          </a:prstGeom>
          <a:ln w="12700">
            <a:miter lim="400000"/>
          </a:ln>
        </p:spPr>
      </p:pic>
      <p:pic>
        <p:nvPicPr>
          <p:cNvPr id="344" name="Screenshot 2024-03-09 at 01.16.45.png" descr="Screenshot 2024-03-09 at 01.16.45.png"/>
          <p:cNvPicPr>
            <a:picLocks noChangeAspect="1"/>
          </p:cNvPicPr>
          <p:nvPr/>
        </p:nvPicPr>
        <p:blipFill>
          <a:blip r:embed="rId3">
            <a:extLst/>
          </a:blip>
          <a:srcRect l="0" t="195" r="0" b="12467"/>
          <a:stretch>
            <a:fillRect/>
          </a:stretch>
        </p:blipFill>
        <p:spPr>
          <a:xfrm>
            <a:off x="12462144" y="7174700"/>
            <a:ext cx="10798408" cy="607114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Git"/>
          <p:cNvSpPr txBox="1"/>
          <p:nvPr>
            <p:ph type="title"/>
          </p:nvPr>
        </p:nvSpPr>
        <p:spPr>
          <a:xfrm>
            <a:off x="1270000" y="508000"/>
            <a:ext cx="21844000" cy="1557437"/>
          </a:xfrm>
          <a:prstGeom prst="rect">
            <a:avLst/>
          </a:prstGeom>
        </p:spPr>
        <p:txBody>
          <a:bodyPr/>
          <a:lstStyle/>
          <a:p>
            <a:pPr/>
            <a:r>
              <a:t>Git</a:t>
            </a:r>
          </a:p>
        </p:txBody>
      </p:sp>
      <p:sp>
        <p:nvSpPr>
          <p:cNvPr id="347" name="Backend adında branch oluşturma…"/>
          <p:cNvSpPr txBox="1"/>
          <p:nvPr/>
        </p:nvSpPr>
        <p:spPr>
          <a:xfrm>
            <a:off x="586125" y="2540000"/>
            <a:ext cx="12645197" cy="36542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14095" indent="-514095" defTabSz="2243327">
              <a:spcBef>
                <a:spcPts val="2200"/>
              </a:spcBef>
              <a:buClr>
                <a:srgbClr val="FFFFFF"/>
              </a:buClr>
              <a:buSzPct val="100000"/>
              <a:buChar char="•"/>
              <a:defRPr sz="4416"/>
            </a:pPr>
            <a:r>
              <a:t>Backend adında branch oluşturma</a:t>
            </a:r>
          </a:p>
          <a:p>
            <a:pPr marL="514095" indent="-514095" defTabSz="2243327">
              <a:spcBef>
                <a:spcPts val="2200"/>
              </a:spcBef>
              <a:buClr>
                <a:srgbClr val="FFFFFF"/>
              </a:buClr>
              <a:buSzPct val="100000"/>
              <a:buChar char="•"/>
              <a:defRPr sz="4416"/>
            </a:pPr>
            <a:r>
              <a:t>Branche bir takım dizinler ekleme ve commit yapma</a:t>
            </a:r>
          </a:p>
          <a:p>
            <a:pPr marL="514095" indent="-514095" defTabSz="2243327">
              <a:spcBef>
                <a:spcPts val="2200"/>
              </a:spcBef>
              <a:buClr>
                <a:srgbClr val="FFFFFF"/>
              </a:buClr>
              <a:buSzPct val="100000"/>
              <a:buChar char="•"/>
              <a:defRPr sz="4416"/>
            </a:pPr>
            <a:r>
              <a:t>Merge işleminde fast-forward yapma</a:t>
            </a:r>
          </a:p>
        </p:txBody>
      </p:sp>
      <p:pic>
        <p:nvPicPr>
          <p:cNvPr id="348" name="Screenshot 2024-03-09 at 02.09.09.png" descr="Screenshot 2024-03-09 at 02.09.09.png"/>
          <p:cNvPicPr>
            <a:picLocks noChangeAspect="1"/>
          </p:cNvPicPr>
          <p:nvPr/>
        </p:nvPicPr>
        <p:blipFill>
          <a:blip r:embed="rId2">
            <a:extLst/>
          </a:blip>
          <a:srcRect l="0" t="758" r="0" b="0"/>
          <a:stretch>
            <a:fillRect/>
          </a:stretch>
        </p:blipFill>
        <p:spPr>
          <a:xfrm>
            <a:off x="13561983" y="2540000"/>
            <a:ext cx="9983891" cy="10755867"/>
          </a:xfrm>
          <a:prstGeom prst="rect">
            <a:avLst/>
          </a:prstGeom>
          <a:ln w="12700">
            <a:miter lim="400000"/>
          </a:ln>
        </p:spPr>
      </p:pic>
      <p:sp>
        <p:nvSpPr>
          <p:cNvPr id="349" name="git add .…"/>
          <p:cNvSpPr txBox="1"/>
          <p:nvPr/>
        </p:nvSpPr>
        <p:spPr>
          <a:xfrm>
            <a:off x="584906" y="6538332"/>
            <a:ext cx="10686289" cy="68275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defTabSz="825500">
              <a:spcBef>
                <a:spcPts val="0"/>
              </a:spcBef>
              <a:buSzPct val="100000"/>
              <a:buAutoNum type="arabicPeriod" startAt="1"/>
              <a:defRPr sz="4000">
                <a:solidFill>
                  <a:srgbClr val="929292"/>
                </a:solidFill>
              </a:defRPr>
            </a:pPr>
            <a:r>
              <a:rPr>
                <a:solidFill>
                  <a:srgbClr val="9BC146"/>
                </a:solidFill>
              </a:rPr>
              <a:t> </a:t>
            </a:r>
            <a:r>
              <a:t>git add .</a:t>
            </a:r>
          </a:p>
          <a:p>
            <a:pPr marL="444500" indent="-444500" defTabSz="825500">
              <a:spcBef>
                <a:spcPts val="0"/>
              </a:spcBef>
              <a:buSzPct val="100000"/>
              <a:buAutoNum type="arabicPeriod" startAt="1"/>
              <a:defRPr sz="4000">
                <a:solidFill>
                  <a:srgbClr val="929292"/>
                </a:solidFill>
              </a:defRPr>
            </a:pPr>
            <a:r>
              <a:rPr>
                <a:solidFill>
                  <a:srgbClr val="9BC146"/>
                </a:solidFill>
              </a:rPr>
              <a:t> </a:t>
            </a:r>
            <a:r>
              <a:t>git commit -m "merge öncesinde commit"</a:t>
            </a:r>
          </a:p>
          <a:p>
            <a:pPr marL="444500" indent="-444500" defTabSz="825500">
              <a:spcBef>
                <a:spcPts val="0"/>
              </a:spcBef>
              <a:buSzPct val="100000"/>
              <a:buAutoNum type="arabicPeriod" startAt="1"/>
              <a:defRPr sz="4000">
                <a:solidFill>
                  <a:srgbClr val="929292"/>
                </a:solidFill>
              </a:defRPr>
            </a:pPr>
            <a:r>
              <a:rPr>
                <a:solidFill>
                  <a:srgbClr val="9BC146"/>
                </a:solidFill>
              </a:rPr>
              <a:t> </a:t>
            </a:r>
            <a:r>
              <a:t>git branch backend</a:t>
            </a:r>
          </a:p>
          <a:p>
            <a:pPr marL="444500" indent="-444500" defTabSz="825500">
              <a:spcBef>
                <a:spcPts val="0"/>
              </a:spcBef>
              <a:buSzPct val="100000"/>
              <a:buAutoNum type="arabicPeriod" startAt="1"/>
              <a:defRPr sz="4000">
                <a:solidFill>
                  <a:srgbClr val="929292"/>
                </a:solidFill>
              </a:defRPr>
            </a:pPr>
            <a:r>
              <a:rPr>
                <a:solidFill>
                  <a:srgbClr val="9BC146"/>
                </a:solidFill>
              </a:rPr>
              <a:t> </a:t>
            </a:r>
            <a:r>
              <a:t>git checkout backend</a:t>
            </a:r>
          </a:p>
          <a:p>
            <a:pPr marL="444500" indent="-444500" defTabSz="825500">
              <a:spcBef>
                <a:spcPts val="0"/>
              </a:spcBef>
              <a:buSzPct val="100000"/>
              <a:buAutoNum type="arabicPeriod" startAt="1"/>
              <a:defRPr sz="4000">
                <a:solidFill>
                  <a:srgbClr val="929292"/>
                </a:solidFill>
              </a:defRPr>
            </a:pPr>
            <a:r>
              <a:t> cat &gt;&gt; backend.txt</a:t>
            </a:r>
          </a:p>
          <a:p>
            <a:pPr marL="444500" indent="-444500" defTabSz="825500">
              <a:spcBef>
                <a:spcPts val="0"/>
              </a:spcBef>
              <a:buSzPct val="100000"/>
              <a:buAutoNum type="arabicPeriod" startAt="1"/>
              <a:defRPr sz="4000">
                <a:solidFill>
                  <a:srgbClr val="929292"/>
                </a:solidFill>
              </a:defRPr>
            </a:pPr>
            <a:r>
              <a:rPr>
                <a:solidFill>
                  <a:srgbClr val="9BC146"/>
                </a:solidFill>
              </a:rPr>
              <a:t> </a:t>
            </a:r>
            <a:r>
              <a:t>git add .</a:t>
            </a:r>
          </a:p>
          <a:p>
            <a:pPr marL="444500" indent="-444500" defTabSz="825500">
              <a:spcBef>
                <a:spcPts val="0"/>
              </a:spcBef>
              <a:buSzPct val="100000"/>
              <a:buAutoNum type="arabicPeriod" startAt="1"/>
              <a:defRPr sz="4000">
                <a:solidFill>
                  <a:srgbClr val="929292"/>
                </a:solidFill>
              </a:defRPr>
            </a:pPr>
            <a:r>
              <a:rPr>
                <a:solidFill>
                  <a:srgbClr val="9BC146"/>
                </a:solidFill>
              </a:rPr>
              <a:t> </a:t>
            </a:r>
            <a:r>
              <a:t>git commit -m "backend"</a:t>
            </a:r>
          </a:p>
          <a:p>
            <a:pPr marL="444500" indent="-444500" defTabSz="825500">
              <a:spcBef>
                <a:spcPts val="0"/>
              </a:spcBef>
              <a:buSzPct val="100000"/>
              <a:buAutoNum type="arabicPeriod" startAt="1"/>
              <a:defRPr sz="4000">
                <a:solidFill>
                  <a:srgbClr val="929292"/>
                </a:solidFill>
              </a:defRPr>
            </a:pPr>
            <a:r>
              <a:rPr>
                <a:solidFill>
                  <a:srgbClr val="9BC146"/>
                </a:solidFill>
              </a:rPr>
              <a:t> </a:t>
            </a:r>
            <a:r>
              <a:t>git checkout main</a:t>
            </a:r>
          </a:p>
          <a:p>
            <a:pPr marL="444500" indent="-444500" defTabSz="825500">
              <a:spcBef>
                <a:spcPts val="0"/>
              </a:spcBef>
              <a:buSzPct val="100000"/>
              <a:buAutoNum type="arabicPeriod" startAt="1"/>
              <a:defRPr sz="4000">
                <a:solidFill>
                  <a:srgbClr val="929292"/>
                </a:solidFill>
              </a:defRPr>
            </a:pPr>
            <a:r>
              <a:rPr>
                <a:solidFill>
                  <a:srgbClr val="9BC146"/>
                </a:solidFill>
              </a:rPr>
              <a:t> </a:t>
            </a:r>
            <a:r>
              <a:t>git merge backend</a:t>
            </a:r>
          </a:p>
          <a:p>
            <a:pPr marL="444500" indent="-444500" defTabSz="825500">
              <a:spcBef>
                <a:spcPts val="0"/>
              </a:spcBef>
              <a:buSzPct val="100000"/>
              <a:buAutoNum type="arabicPeriod" startAt="1"/>
              <a:defRPr sz="4000">
                <a:solidFill>
                  <a:srgbClr val="929292"/>
                </a:solidFill>
              </a:defRPr>
            </a:pPr>
            <a:r>
              <a:t> git push -u origin main</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Git"/>
          <p:cNvSpPr txBox="1"/>
          <p:nvPr>
            <p:ph type="title"/>
          </p:nvPr>
        </p:nvSpPr>
        <p:spPr>
          <a:xfrm>
            <a:off x="1270000" y="508000"/>
            <a:ext cx="21844000" cy="1557437"/>
          </a:xfrm>
          <a:prstGeom prst="rect">
            <a:avLst/>
          </a:prstGeom>
        </p:spPr>
        <p:txBody>
          <a:bodyPr/>
          <a:lstStyle/>
          <a:p>
            <a:pPr/>
            <a:r>
              <a:t>Git</a:t>
            </a:r>
          </a:p>
        </p:txBody>
      </p:sp>
      <p:sp>
        <p:nvSpPr>
          <p:cNvPr id="352" name="Git CLI…"/>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Git CLI </a:t>
            </a:r>
          </a:p>
          <a:p>
            <a:pPr marL="558800" indent="-558800">
              <a:buClr>
                <a:srgbClr val="FFFFFF"/>
              </a:buClr>
              <a:buSzPct val="100000"/>
              <a:buChar char="•"/>
            </a:pPr>
            <a:r>
              <a:t>Command Line Interface</a:t>
            </a:r>
          </a:p>
          <a:p>
            <a:pPr marL="558800" indent="-558800">
              <a:buClr>
                <a:srgbClr val="FFFFFF"/>
              </a:buClr>
              <a:buSzPct val="100000"/>
              <a:buChar char="•"/>
            </a:pPr>
            <a:r>
              <a:t>Terminal üzerinden git komutlarını kullanarak işlemleri yapmayı sağlar.</a:t>
            </a:r>
          </a:p>
          <a:p>
            <a:pPr>
              <a:defRPr b="1"/>
            </a:pPr>
            <a:r>
              <a:t>Git GUI </a:t>
            </a:r>
          </a:p>
          <a:p>
            <a:pPr marL="558800" indent="-558800">
              <a:buClr>
                <a:srgbClr val="FFFFFF"/>
              </a:buClr>
              <a:buSzPct val="100000"/>
              <a:buChar char="•"/>
            </a:pPr>
            <a:r>
              <a:t>Git User Interface </a:t>
            </a:r>
          </a:p>
          <a:p>
            <a:pPr marL="558800" indent="-558800">
              <a:buClr>
                <a:srgbClr val="FFFFFF"/>
              </a:buClr>
              <a:buSzPct val="100000"/>
              <a:buChar char="•"/>
            </a:pPr>
            <a:r>
              <a:t>Giti grafiksel bir arayüz üzerinden git komutlarını yazmadan kullanmayı sağlar.</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Git"/>
          <p:cNvSpPr txBox="1"/>
          <p:nvPr>
            <p:ph type="title"/>
          </p:nvPr>
        </p:nvSpPr>
        <p:spPr>
          <a:xfrm>
            <a:off x="1270000" y="508000"/>
            <a:ext cx="21844000" cy="1557437"/>
          </a:xfrm>
          <a:prstGeom prst="rect">
            <a:avLst/>
          </a:prstGeom>
        </p:spPr>
        <p:txBody>
          <a:bodyPr/>
          <a:lstStyle/>
          <a:p>
            <a:pPr/>
            <a:r>
              <a:t>Git</a:t>
            </a:r>
          </a:p>
        </p:txBody>
      </p:sp>
      <p:sp>
        <p:nvSpPr>
          <p:cNvPr id="355" name="Frontend adında branch oluşturma…"/>
          <p:cNvSpPr txBox="1"/>
          <p:nvPr/>
        </p:nvSpPr>
        <p:spPr>
          <a:xfrm>
            <a:off x="586125" y="2540000"/>
            <a:ext cx="13082883" cy="35821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97331" indent="-497331" defTabSz="2170176">
              <a:spcBef>
                <a:spcPts val="2100"/>
              </a:spcBef>
              <a:buClr>
                <a:srgbClr val="FFFFFF"/>
              </a:buClr>
              <a:buSzPct val="100000"/>
              <a:buChar char="•"/>
              <a:defRPr sz="4272"/>
            </a:pPr>
            <a:r>
              <a:t>Frontend adında branch oluşturma</a:t>
            </a:r>
          </a:p>
          <a:p>
            <a:pPr marL="497331" indent="-497331" defTabSz="2170176">
              <a:spcBef>
                <a:spcPts val="2100"/>
              </a:spcBef>
              <a:buClr>
                <a:srgbClr val="FFFFFF"/>
              </a:buClr>
              <a:buSzPct val="100000"/>
              <a:buChar char="•"/>
              <a:defRPr sz="4272"/>
            </a:pPr>
            <a:r>
              <a:t>Branche bir takım dizinler ekleme ve commit yapma</a:t>
            </a:r>
          </a:p>
          <a:p>
            <a:pPr marL="497331" indent="-497331" defTabSz="2170176">
              <a:spcBef>
                <a:spcPts val="2100"/>
              </a:spcBef>
              <a:buClr>
                <a:srgbClr val="FFFFFF"/>
              </a:buClr>
              <a:buSzPct val="100000"/>
              <a:buChar char="•"/>
              <a:defRPr sz="4272"/>
            </a:pPr>
            <a:r>
              <a:t>Merge işleminde no-fast-forward yapma</a:t>
            </a:r>
          </a:p>
        </p:txBody>
      </p:sp>
      <p:pic>
        <p:nvPicPr>
          <p:cNvPr id="356" name="Screenshot 2024-03-09 at 03.23.19.png" descr="Screenshot 2024-03-09 at 03.23.19.png"/>
          <p:cNvPicPr>
            <a:picLocks noChangeAspect="1"/>
          </p:cNvPicPr>
          <p:nvPr/>
        </p:nvPicPr>
        <p:blipFill>
          <a:blip r:embed="rId2">
            <a:extLst/>
          </a:blip>
          <a:srcRect l="0" t="427" r="0" b="7659"/>
          <a:stretch>
            <a:fillRect/>
          </a:stretch>
        </p:blipFill>
        <p:spPr>
          <a:xfrm>
            <a:off x="13834845" y="2540170"/>
            <a:ext cx="10033081" cy="10842690"/>
          </a:xfrm>
          <a:prstGeom prst="rect">
            <a:avLst/>
          </a:prstGeom>
          <a:ln w="12700">
            <a:miter lim="400000"/>
          </a:ln>
        </p:spPr>
      </p:pic>
      <p:sp>
        <p:nvSpPr>
          <p:cNvPr id="357" name="git add .…"/>
          <p:cNvSpPr txBox="1"/>
          <p:nvPr/>
        </p:nvSpPr>
        <p:spPr>
          <a:xfrm>
            <a:off x="634517" y="6480645"/>
            <a:ext cx="12230153" cy="68275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defTabSz="825500">
              <a:spcBef>
                <a:spcPts val="0"/>
              </a:spcBef>
              <a:buSzPct val="100000"/>
              <a:buAutoNum type="arabicPeriod" startAt="1"/>
              <a:defRPr sz="4000">
                <a:solidFill>
                  <a:srgbClr val="929292"/>
                </a:solidFill>
              </a:defRPr>
            </a:pPr>
            <a:r>
              <a:rPr>
                <a:solidFill>
                  <a:srgbClr val="9BC146"/>
                </a:solidFill>
              </a:rPr>
              <a:t> </a:t>
            </a:r>
            <a:r>
              <a:t>git add .</a:t>
            </a:r>
          </a:p>
          <a:p>
            <a:pPr marL="444500" indent="-444500" defTabSz="825500">
              <a:spcBef>
                <a:spcPts val="0"/>
              </a:spcBef>
              <a:buSzPct val="100000"/>
              <a:buAutoNum type="arabicPeriod" startAt="1"/>
              <a:defRPr sz="4000">
                <a:solidFill>
                  <a:srgbClr val="929292"/>
                </a:solidFill>
              </a:defRPr>
            </a:pPr>
            <a:r>
              <a:rPr>
                <a:solidFill>
                  <a:srgbClr val="9BC146"/>
                </a:solidFill>
              </a:rPr>
              <a:t> </a:t>
            </a:r>
            <a:r>
              <a:t>git commit -m "merge öncesinde commit"</a:t>
            </a:r>
          </a:p>
          <a:p>
            <a:pPr marL="444500" indent="-444500" defTabSz="825500">
              <a:spcBef>
                <a:spcPts val="0"/>
              </a:spcBef>
              <a:buSzPct val="100000"/>
              <a:buAutoNum type="arabicPeriod" startAt="1"/>
              <a:defRPr sz="4000">
                <a:solidFill>
                  <a:srgbClr val="929292"/>
                </a:solidFill>
              </a:defRPr>
            </a:pPr>
            <a:r>
              <a:rPr>
                <a:solidFill>
                  <a:srgbClr val="9BC146"/>
                </a:solidFill>
              </a:rPr>
              <a:t> </a:t>
            </a:r>
            <a:r>
              <a:t>git branch frontend</a:t>
            </a:r>
          </a:p>
          <a:p>
            <a:pPr marL="444500" indent="-444500" defTabSz="825500">
              <a:spcBef>
                <a:spcPts val="0"/>
              </a:spcBef>
              <a:buSzPct val="100000"/>
              <a:buAutoNum type="arabicPeriod" startAt="1"/>
              <a:defRPr sz="4000">
                <a:solidFill>
                  <a:srgbClr val="929292"/>
                </a:solidFill>
              </a:defRPr>
            </a:pPr>
            <a:r>
              <a:rPr>
                <a:solidFill>
                  <a:srgbClr val="9BC146"/>
                </a:solidFill>
              </a:rPr>
              <a:t> </a:t>
            </a:r>
            <a:r>
              <a:t>git checkout frontend</a:t>
            </a:r>
          </a:p>
          <a:p>
            <a:pPr marL="444500" indent="-444500" defTabSz="825500">
              <a:spcBef>
                <a:spcPts val="0"/>
              </a:spcBef>
              <a:buSzPct val="100000"/>
              <a:buAutoNum type="arabicPeriod" startAt="1"/>
              <a:defRPr sz="4000">
                <a:solidFill>
                  <a:srgbClr val="929292"/>
                </a:solidFill>
              </a:defRPr>
            </a:pPr>
            <a:r>
              <a:t> cat &gt;&gt; frontend.txt</a:t>
            </a:r>
          </a:p>
          <a:p>
            <a:pPr marL="444500" indent="-444500" defTabSz="825500">
              <a:spcBef>
                <a:spcPts val="0"/>
              </a:spcBef>
              <a:buSzPct val="100000"/>
              <a:buAutoNum type="arabicPeriod" startAt="1"/>
              <a:defRPr sz="4000">
                <a:solidFill>
                  <a:srgbClr val="929292"/>
                </a:solidFill>
              </a:defRPr>
            </a:pPr>
            <a:r>
              <a:rPr>
                <a:solidFill>
                  <a:srgbClr val="9BC146"/>
                </a:solidFill>
              </a:rPr>
              <a:t> </a:t>
            </a:r>
            <a:r>
              <a:t>git add .</a:t>
            </a:r>
          </a:p>
          <a:p>
            <a:pPr marL="444500" indent="-444500" defTabSz="825500">
              <a:spcBef>
                <a:spcPts val="0"/>
              </a:spcBef>
              <a:buSzPct val="100000"/>
              <a:buAutoNum type="arabicPeriod" startAt="1"/>
              <a:defRPr sz="4000">
                <a:solidFill>
                  <a:srgbClr val="929292"/>
                </a:solidFill>
              </a:defRPr>
            </a:pPr>
            <a:r>
              <a:rPr>
                <a:solidFill>
                  <a:srgbClr val="9BC146"/>
                </a:solidFill>
              </a:rPr>
              <a:t> </a:t>
            </a:r>
            <a:r>
              <a:t>git commit -m "frontend"</a:t>
            </a:r>
          </a:p>
          <a:p>
            <a:pPr marL="444500" indent="-444500" defTabSz="825500">
              <a:spcBef>
                <a:spcPts val="0"/>
              </a:spcBef>
              <a:buSzPct val="100000"/>
              <a:buAutoNum type="arabicPeriod" startAt="1"/>
              <a:defRPr sz="4000">
                <a:solidFill>
                  <a:srgbClr val="929292"/>
                </a:solidFill>
              </a:defRPr>
            </a:pPr>
            <a:r>
              <a:rPr>
                <a:solidFill>
                  <a:srgbClr val="9BC146"/>
                </a:solidFill>
              </a:rPr>
              <a:t> </a:t>
            </a:r>
            <a:r>
              <a:t>git checkout main</a:t>
            </a:r>
          </a:p>
          <a:p>
            <a:pPr marL="444500" indent="-444500" defTabSz="825500">
              <a:spcBef>
                <a:spcPts val="0"/>
              </a:spcBef>
              <a:buSzPct val="100000"/>
              <a:buAutoNum type="arabicPeriod" startAt="1"/>
              <a:defRPr sz="4000">
                <a:solidFill>
                  <a:srgbClr val="929292"/>
                </a:solidFill>
              </a:defRPr>
            </a:pPr>
            <a:r>
              <a:rPr>
                <a:solidFill>
                  <a:srgbClr val="9BC146"/>
                </a:solidFill>
              </a:rPr>
              <a:t> </a:t>
            </a:r>
            <a:r>
              <a:t>git merge —no-ff backend</a:t>
            </a:r>
          </a:p>
          <a:p>
            <a:pPr marL="444500" indent="-444500" defTabSz="825500">
              <a:spcBef>
                <a:spcPts val="0"/>
              </a:spcBef>
              <a:buSzPct val="100000"/>
              <a:buAutoNum type="arabicPeriod" startAt="1"/>
              <a:defRPr sz="4000">
                <a:solidFill>
                  <a:srgbClr val="929292"/>
                </a:solidFill>
              </a:defRPr>
            </a:pPr>
            <a:r>
              <a:t> git push -u origin main</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Git"/>
          <p:cNvSpPr txBox="1"/>
          <p:nvPr>
            <p:ph type="title"/>
          </p:nvPr>
        </p:nvSpPr>
        <p:spPr>
          <a:xfrm>
            <a:off x="1270000" y="508000"/>
            <a:ext cx="21844000" cy="1557437"/>
          </a:xfrm>
          <a:prstGeom prst="rect">
            <a:avLst/>
          </a:prstGeom>
        </p:spPr>
        <p:txBody>
          <a:bodyPr/>
          <a:lstStyle/>
          <a:p>
            <a:pPr/>
            <a:r>
              <a:t>Git</a:t>
            </a:r>
          </a:p>
        </p:txBody>
      </p:sp>
      <p:sp>
        <p:nvSpPr>
          <p:cNvPr id="360" name="Github repository açma ve SSH-KEY ile github veri gönderme…"/>
          <p:cNvSpPr txBox="1"/>
          <p:nvPr/>
        </p:nvSpPr>
        <p:spPr>
          <a:xfrm>
            <a:off x="586125" y="2540000"/>
            <a:ext cx="13925112" cy="29243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47040" indent="-447040" defTabSz="1950720">
              <a:spcBef>
                <a:spcPts val="1900"/>
              </a:spcBef>
              <a:buClr>
                <a:srgbClr val="FFFFFF"/>
              </a:buClr>
              <a:buSzPct val="100000"/>
              <a:buChar char="•"/>
              <a:defRPr sz="3840"/>
            </a:pPr>
            <a:r>
              <a:t>Github repository açma ve SSH-KEY ile github veri gönderme </a:t>
            </a:r>
          </a:p>
          <a:p>
            <a:pPr marL="447040" indent="-447040" defTabSz="1950720">
              <a:spcBef>
                <a:spcPts val="1900"/>
              </a:spcBef>
              <a:buClr>
                <a:srgbClr val="FFFFFF"/>
              </a:buClr>
              <a:buSzPct val="100000"/>
              <a:buChar char="•"/>
              <a:defRPr sz="3840"/>
            </a:pPr>
            <a:r>
              <a:t>Linux komutlarıyları dizin adı "devops" ve dosya adı "jenkins.txt" oluşturma ve "DevOps öğreniyorum" yazma</a:t>
            </a:r>
          </a:p>
        </p:txBody>
      </p:sp>
      <p:pic>
        <p:nvPicPr>
          <p:cNvPr id="361" name="Screenshot 2024-03-09 at 04.39.52.png" descr="Screenshot 2024-03-09 at 04.39.52.png"/>
          <p:cNvPicPr>
            <a:picLocks noChangeAspect="1"/>
          </p:cNvPicPr>
          <p:nvPr/>
        </p:nvPicPr>
        <p:blipFill>
          <a:blip r:embed="rId2">
            <a:extLst/>
          </a:blip>
          <a:srcRect l="0" t="0" r="220" b="926"/>
          <a:stretch>
            <a:fillRect/>
          </a:stretch>
        </p:blipFill>
        <p:spPr>
          <a:xfrm>
            <a:off x="14766892" y="2573355"/>
            <a:ext cx="9288425" cy="10788801"/>
          </a:xfrm>
          <a:prstGeom prst="rect">
            <a:avLst/>
          </a:prstGeom>
          <a:ln w="12700">
            <a:miter lim="400000"/>
          </a:ln>
        </p:spPr>
      </p:pic>
      <p:sp>
        <p:nvSpPr>
          <p:cNvPr id="362" name="echo &quot;# devops_ssh&quot; &gt;&gt; README.md…"/>
          <p:cNvSpPr txBox="1"/>
          <p:nvPr/>
        </p:nvSpPr>
        <p:spPr>
          <a:xfrm>
            <a:off x="586125" y="5938893"/>
            <a:ext cx="14109313" cy="71967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40833" indent="-740833" defTabSz="825500">
              <a:spcBef>
                <a:spcPts val="0"/>
              </a:spcBef>
              <a:buSzPct val="100000"/>
              <a:buAutoNum type="arabicPeriod" startAt="1"/>
              <a:defRPr sz="3300">
                <a:solidFill>
                  <a:srgbClr val="929292"/>
                </a:solidFill>
              </a:defRPr>
            </a:pPr>
            <a:r>
              <a:t>echo "# devops_ssh" &gt;&gt; README.md</a:t>
            </a:r>
          </a:p>
          <a:p>
            <a:pPr marL="740833" indent="-740833" defTabSz="825500">
              <a:spcBef>
                <a:spcPts val="0"/>
              </a:spcBef>
              <a:buSzPct val="100000"/>
              <a:buAutoNum type="arabicPeriod" startAt="1"/>
              <a:defRPr sz="3300">
                <a:solidFill>
                  <a:srgbClr val="929292"/>
                </a:solidFill>
              </a:defRPr>
            </a:pPr>
            <a:r>
              <a:t>git init</a:t>
            </a:r>
          </a:p>
          <a:p>
            <a:pPr marL="740833" indent="-740833" defTabSz="825500">
              <a:spcBef>
                <a:spcPts val="0"/>
              </a:spcBef>
              <a:buSzPct val="100000"/>
              <a:buAutoNum type="arabicPeriod" startAt="1"/>
              <a:defRPr sz="3300">
                <a:solidFill>
                  <a:srgbClr val="929292"/>
                </a:solidFill>
              </a:defRPr>
            </a:pPr>
            <a:r>
              <a:t>git add .</a:t>
            </a:r>
          </a:p>
          <a:p>
            <a:pPr marL="740833" indent="-740833" defTabSz="825500">
              <a:spcBef>
                <a:spcPts val="0"/>
              </a:spcBef>
              <a:buSzPct val="100000"/>
              <a:buAutoNum type="arabicPeriod" startAt="1"/>
              <a:defRPr sz="3300">
                <a:solidFill>
                  <a:srgbClr val="929292"/>
                </a:solidFill>
              </a:defRPr>
            </a:pPr>
            <a:r>
              <a:t>git commit -m "first commit"</a:t>
            </a:r>
          </a:p>
          <a:p>
            <a:pPr marL="740833" indent="-740833" defTabSz="825500">
              <a:spcBef>
                <a:spcPts val="0"/>
              </a:spcBef>
              <a:buSzPct val="100000"/>
              <a:buAutoNum type="arabicPeriod" startAt="1"/>
              <a:defRPr sz="3300">
                <a:solidFill>
                  <a:srgbClr val="929292"/>
                </a:solidFill>
              </a:defRPr>
            </a:pPr>
            <a:r>
              <a:t>git branch -M main</a:t>
            </a:r>
          </a:p>
          <a:p>
            <a:pPr marL="740833" indent="-740833" defTabSz="825500">
              <a:spcBef>
                <a:spcPts val="0"/>
              </a:spcBef>
              <a:buSzPct val="100000"/>
              <a:buAutoNum type="arabicPeriod" startAt="1"/>
              <a:defRPr sz="3300">
                <a:solidFill>
                  <a:srgbClr val="929292"/>
                </a:solidFill>
              </a:defRPr>
            </a:pPr>
            <a:r>
              <a:t>git remote add origin git@github.com:yeterkarakus devops_ssh.git</a:t>
            </a:r>
          </a:p>
          <a:p>
            <a:pPr marL="740833" indent="-740833" defTabSz="825500">
              <a:spcBef>
                <a:spcPts val="0"/>
              </a:spcBef>
              <a:buSzPct val="100000"/>
              <a:buAutoNum type="arabicPeriod" startAt="1"/>
              <a:defRPr sz="3300">
                <a:solidFill>
                  <a:srgbClr val="929292"/>
                </a:solidFill>
              </a:defRPr>
            </a:pPr>
            <a:r>
              <a:t>git push -u origin main</a:t>
            </a:r>
          </a:p>
          <a:p>
            <a:pPr marL="740833" indent="-740833" defTabSz="825500">
              <a:spcBef>
                <a:spcPts val="0"/>
              </a:spcBef>
              <a:buSzPct val="100000"/>
              <a:buAutoNum type="arabicPeriod" startAt="1"/>
              <a:defRPr sz="3300">
                <a:solidFill>
                  <a:srgbClr val="929292"/>
                </a:solidFill>
              </a:defRPr>
            </a:pPr>
            <a:r>
              <a:t>mkdir devops</a:t>
            </a:r>
          </a:p>
          <a:p>
            <a:pPr marL="740833" indent="-740833" defTabSz="825500">
              <a:spcBef>
                <a:spcPts val="0"/>
              </a:spcBef>
              <a:buSzPct val="100000"/>
              <a:buAutoNum type="arabicPeriod" startAt="1"/>
              <a:defRPr sz="3300">
                <a:solidFill>
                  <a:srgbClr val="929292"/>
                </a:solidFill>
              </a:defRPr>
            </a:pPr>
            <a:r>
              <a:t>cd devops</a:t>
            </a:r>
          </a:p>
          <a:p>
            <a:pPr marL="740833" indent="-740833" defTabSz="825500">
              <a:spcBef>
                <a:spcPts val="0"/>
              </a:spcBef>
              <a:buSzPct val="100000"/>
              <a:buAutoNum type="arabicPeriod" startAt="1"/>
              <a:defRPr sz="3300">
                <a:solidFill>
                  <a:srgbClr val="929292"/>
                </a:solidFill>
              </a:defRPr>
            </a:pPr>
            <a:r>
              <a:t>cat &gt;&gt; jenkins.txt</a:t>
            </a:r>
          </a:p>
          <a:p>
            <a:pPr marL="740833" indent="-740833" defTabSz="825500">
              <a:spcBef>
                <a:spcPts val="0"/>
              </a:spcBef>
              <a:buSzPct val="100000"/>
              <a:buAutoNum type="arabicPeriod" startAt="1"/>
              <a:defRPr sz="3300">
                <a:solidFill>
                  <a:srgbClr val="929292"/>
                </a:solidFill>
              </a:defRPr>
            </a:pPr>
            <a:r>
              <a:t>git add .</a:t>
            </a:r>
            <a:endParaRPr>
              <a:solidFill>
                <a:srgbClr val="9BC146"/>
              </a:solidFill>
            </a:endParaRPr>
          </a:p>
          <a:p>
            <a:pPr marL="740833" indent="-740833" defTabSz="825500">
              <a:spcBef>
                <a:spcPts val="0"/>
              </a:spcBef>
              <a:buSzPct val="100000"/>
              <a:buAutoNum type="arabicPeriod" startAt="1"/>
              <a:defRPr sz="3300">
                <a:solidFill>
                  <a:srgbClr val="929292"/>
                </a:solidFill>
              </a:defRPr>
            </a:pPr>
            <a:r>
              <a:t>git commit -m "initial commit”</a:t>
            </a:r>
          </a:p>
          <a:p>
            <a:pPr marL="740833" indent="-740833" defTabSz="825500">
              <a:spcBef>
                <a:spcPts val="0"/>
              </a:spcBef>
              <a:buSzPct val="100000"/>
              <a:buAutoNum type="arabicPeriod" startAt="1"/>
              <a:defRPr sz="3300">
                <a:solidFill>
                  <a:srgbClr val="929292"/>
                </a:solidFill>
              </a:defRPr>
            </a:pPr>
            <a:r>
              <a:t>git push -u origin main</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Git"/>
          <p:cNvSpPr txBox="1"/>
          <p:nvPr>
            <p:ph type="title"/>
          </p:nvPr>
        </p:nvSpPr>
        <p:spPr>
          <a:xfrm>
            <a:off x="1270000" y="508000"/>
            <a:ext cx="21844000" cy="1557437"/>
          </a:xfrm>
          <a:prstGeom prst="rect">
            <a:avLst/>
          </a:prstGeom>
        </p:spPr>
        <p:txBody>
          <a:bodyPr/>
          <a:lstStyle/>
          <a:p>
            <a:pPr/>
            <a:r>
              <a:t>Git</a:t>
            </a:r>
          </a:p>
        </p:txBody>
      </p:sp>
      <p:sp>
        <p:nvSpPr>
          <p:cNvPr id="365" name="Git stash nedir?…"/>
          <p:cNvSpPr txBox="1"/>
          <p:nvPr/>
        </p:nvSpPr>
        <p:spPr>
          <a:xfrm>
            <a:off x="586125" y="2540000"/>
            <a:ext cx="23211750" cy="3390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2218944">
              <a:spcBef>
                <a:spcPts val="2100"/>
              </a:spcBef>
              <a:defRPr b="1" sz="4368"/>
            </a:pPr>
            <a:r>
              <a:t>Git stash nedir?</a:t>
            </a:r>
          </a:p>
          <a:p>
            <a:pPr marL="508508" indent="-508508" defTabSz="2218944">
              <a:spcBef>
                <a:spcPts val="2100"/>
              </a:spcBef>
              <a:buClr>
                <a:srgbClr val="FFFFFF"/>
              </a:buClr>
              <a:buSzPct val="100000"/>
              <a:buChar char="•"/>
              <a:defRPr sz="4368"/>
            </a:pPr>
            <a:r>
              <a:t>Üzerinde çalışılan henüz bitmemiş olan bir iş varsa, başka bir iş geldiyse yapılan değişiklikler commitlemeden git stash komutu ile geçici olarak kayıt edilir. Gelen iş yapıldıktan sonra kaydettiğimiz işi stash’ten kaldırıp kaldığımız yerden devam edebiliriz.</a:t>
            </a:r>
          </a:p>
        </p:txBody>
      </p:sp>
      <p:sp>
        <p:nvSpPr>
          <p:cNvPr id="366" name="git add .…"/>
          <p:cNvSpPr txBox="1"/>
          <p:nvPr/>
        </p:nvSpPr>
        <p:spPr>
          <a:xfrm>
            <a:off x="586125" y="7469688"/>
            <a:ext cx="14109313" cy="41351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40833" indent="-740833" defTabSz="825500">
              <a:spcBef>
                <a:spcPts val="0"/>
              </a:spcBef>
              <a:buSzPct val="100000"/>
              <a:buAutoNum type="arabicPeriod" startAt="1"/>
              <a:defRPr sz="4000">
                <a:solidFill>
                  <a:srgbClr val="929292"/>
                </a:solidFill>
              </a:defRPr>
            </a:pPr>
            <a:r>
              <a:t>git add .</a:t>
            </a:r>
          </a:p>
          <a:p>
            <a:pPr marL="740833" indent="-740833" defTabSz="825500">
              <a:spcBef>
                <a:spcPts val="0"/>
              </a:spcBef>
              <a:buSzPct val="100000"/>
              <a:buAutoNum type="arabicPeriod" startAt="1"/>
              <a:defRPr sz="4000">
                <a:solidFill>
                  <a:srgbClr val="929292"/>
                </a:solidFill>
              </a:defRPr>
            </a:pPr>
            <a:r>
              <a:t>git stash --save “aran” </a:t>
            </a:r>
          </a:p>
          <a:p>
            <a:pPr marL="740833" indent="-740833" defTabSz="825500">
              <a:spcBef>
                <a:spcPts val="0"/>
              </a:spcBef>
              <a:buSzPct val="100000"/>
              <a:buAutoNum type="arabicPeriod" startAt="1"/>
              <a:defRPr sz="4000">
                <a:solidFill>
                  <a:srgbClr val="929292"/>
                </a:solidFill>
              </a:defRPr>
            </a:pPr>
            <a:r>
              <a:t>cat &gt;&gt; acil.txt</a:t>
            </a:r>
          </a:p>
          <a:p>
            <a:pPr marL="740833" indent="-740833" defTabSz="825500">
              <a:spcBef>
                <a:spcPts val="0"/>
              </a:spcBef>
              <a:buSzPct val="100000"/>
              <a:buAutoNum type="arabicPeriod" startAt="1"/>
              <a:defRPr sz="4000">
                <a:solidFill>
                  <a:srgbClr val="929292"/>
                </a:solidFill>
              </a:defRPr>
            </a:pPr>
            <a:r>
              <a:t>git add .  </a:t>
            </a:r>
          </a:p>
          <a:p>
            <a:pPr marL="740833" indent="-740833" defTabSz="825500">
              <a:spcBef>
                <a:spcPts val="0"/>
              </a:spcBef>
              <a:buSzPct val="100000"/>
              <a:buAutoNum type="arabicPeriod" startAt="1"/>
              <a:defRPr sz="4000">
                <a:solidFill>
                  <a:srgbClr val="929292"/>
                </a:solidFill>
              </a:defRPr>
            </a:pPr>
            <a:r>
              <a:t>git commit -m "acil iş”</a:t>
            </a:r>
          </a:p>
          <a:p>
            <a:pPr marL="740833" indent="-740833" defTabSz="825500">
              <a:spcBef>
                <a:spcPts val="0"/>
              </a:spcBef>
              <a:buSzPct val="100000"/>
              <a:buAutoNum type="arabicPeriod" startAt="1"/>
              <a:defRPr sz="4000">
                <a:solidFill>
                  <a:srgbClr val="929292"/>
                </a:solidFill>
              </a:defRPr>
            </a:pPr>
            <a:r>
              <a:t>git push -u origin main</a:t>
            </a:r>
          </a:p>
        </p:txBody>
      </p:sp>
      <p:sp>
        <p:nvSpPr>
          <p:cNvPr id="367" name="7.   git stash list…"/>
          <p:cNvSpPr txBox="1"/>
          <p:nvPr/>
        </p:nvSpPr>
        <p:spPr>
          <a:xfrm>
            <a:off x="10089678" y="7469688"/>
            <a:ext cx="14109314" cy="41351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spcBef>
                <a:spcPts val="0"/>
              </a:spcBef>
              <a:defRPr sz="4000">
                <a:solidFill>
                  <a:srgbClr val="929292"/>
                </a:solidFill>
              </a:defRPr>
            </a:pPr>
            <a:r>
              <a:t>7.   git stash list</a:t>
            </a:r>
          </a:p>
          <a:p>
            <a:pPr defTabSz="825500">
              <a:spcBef>
                <a:spcPts val="0"/>
              </a:spcBef>
              <a:defRPr sz="4000">
                <a:solidFill>
                  <a:srgbClr val="929292"/>
                </a:solidFill>
              </a:defRPr>
            </a:pPr>
            <a:r>
              <a:t>8.   stash apply stash@{0}</a:t>
            </a:r>
          </a:p>
          <a:p>
            <a:pPr defTabSz="825500">
              <a:spcBef>
                <a:spcPts val="0"/>
              </a:spcBef>
              <a:defRPr sz="4000">
                <a:solidFill>
                  <a:srgbClr val="929292"/>
                </a:solidFill>
              </a:defRPr>
            </a:pPr>
            <a:r>
              <a:t>9.   git add .</a:t>
            </a:r>
          </a:p>
          <a:p>
            <a:pPr defTabSz="825500">
              <a:spcBef>
                <a:spcPts val="0"/>
              </a:spcBef>
              <a:defRPr sz="4000">
                <a:solidFill>
                  <a:srgbClr val="929292"/>
                </a:solidFill>
              </a:defRPr>
            </a:pPr>
            <a:r>
              <a:t>10. git commit -m "stash sonrası commit”</a:t>
            </a:r>
          </a:p>
          <a:p>
            <a:pPr defTabSz="825500">
              <a:spcBef>
                <a:spcPts val="0"/>
              </a:spcBef>
              <a:defRPr sz="4000">
                <a:solidFill>
                  <a:srgbClr val="929292"/>
                </a:solidFill>
              </a:defRPr>
            </a:pPr>
            <a:r>
              <a:t>11.  push -u origin main</a:t>
            </a:r>
          </a:p>
          <a:p>
            <a:pPr defTabSz="825500">
              <a:spcBef>
                <a:spcPts val="0"/>
              </a:spcBef>
              <a:defRPr sz="4000">
                <a:solidFill>
                  <a:srgbClr val="929292"/>
                </a:solidFill>
              </a:defRPr>
            </a:pPr>
            <a:r>
              <a:t>12. git stash drop stash@{0}</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Git"/>
          <p:cNvSpPr txBox="1"/>
          <p:nvPr>
            <p:ph type="title"/>
          </p:nvPr>
        </p:nvSpPr>
        <p:spPr>
          <a:xfrm>
            <a:off x="1270000" y="508000"/>
            <a:ext cx="21844000" cy="1557437"/>
          </a:xfrm>
          <a:prstGeom prst="rect">
            <a:avLst/>
          </a:prstGeom>
        </p:spPr>
        <p:txBody>
          <a:bodyPr/>
          <a:lstStyle/>
          <a:p>
            <a:pPr/>
            <a:r>
              <a:t>Git</a:t>
            </a:r>
          </a:p>
        </p:txBody>
      </p:sp>
      <p:sp>
        <p:nvSpPr>
          <p:cNvPr id="370" name="Projelerimizi pushlama yaparken acil.txt adında bir iş geldi ve bu iş öncelik olduğu söylendi var olan add yapılmış dosyalarımızı commitleme yapmadan özel bir alanda saklama"/>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486155" indent="-486155" defTabSz="2121408">
              <a:spcBef>
                <a:spcPts val="2000"/>
              </a:spcBef>
              <a:buClr>
                <a:srgbClr val="FFFFFF"/>
              </a:buClr>
              <a:buSzPct val="100000"/>
              <a:buChar char="•"/>
              <a:defRPr sz="4176"/>
            </a:lvl1pPr>
          </a:lstStyle>
          <a:p>
            <a:pPr/>
            <a:r>
              <a:t>Projelerimizi pushlama yaparken acil.txt adında bir iş geldi ve bu iş öncelik olduğu söylendi var olan add yapılmış dosyalarımızı commitleme yapmadan özel bir alanda saklama</a:t>
            </a:r>
          </a:p>
        </p:txBody>
      </p:sp>
      <p:pic>
        <p:nvPicPr>
          <p:cNvPr id="371" name="Screenshot 2024-03-09 at 15.27.53.png" descr="Screenshot 2024-03-09 at 15.27.53.png"/>
          <p:cNvPicPr>
            <a:picLocks noChangeAspect="1"/>
          </p:cNvPicPr>
          <p:nvPr/>
        </p:nvPicPr>
        <p:blipFill>
          <a:blip r:embed="rId2">
            <a:extLst/>
          </a:blip>
          <a:srcRect l="0" t="714" r="0" b="714"/>
          <a:stretch>
            <a:fillRect/>
          </a:stretch>
        </p:blipFill>
        <p:spPr>
          <a:xfrm>
            <a:off x="12501020" y="4998542"/>
            <a:ext cx="10062952" cy="8440968"/>
          </a:xfrm>
          <a:prstGeom prst="rect">
            <a:avLst/>
          </a:prstGeom>
          <a:ln w="12700">
            <a:miter lim="400000"/>
          </a:ln>
        </p:spPr>
      </p:pic>
      <p:pic>
        <p:nvPicPr>
          <p:cNvPr id="372" name="Screenshot 2024-03-09 at 15.28.05.png" descr="Screenshot 2024-03-09 at 15.28.05.png"/>
          <p:cNvPicPr>
            <a:picLocks noChangeAspect="1"/>
          </p:cNvPicPr>
          <p:nvPr/>
        </p:nvPicPr>
        <p:blipFill>
          <a:blip r:embed="rId3">
            <a:extLst/>
          </a:blip>
          <a:srcRect l="450" t="0" r="450" b="0"/>
          <a:stretch>
            <a:fillRect/>
          </a:stretch>
        </p:blipFill>
        <p:spPr>
          <a:xfrm>
            <a:off x="652260" y="4916777"/>
            <a:ext cx="10701030" cy="7142255"/>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Git"/>
          <p:cNvSpPr txBox="1"/>
          <p:nvPr>
            <p:ph type="title"/>
          </p:nvPr>
        </p:nvSpPr>
        <p:spPr>
          <a:xfrm>
            <a:off x="1270000" y="508000"/>
            <a:ext cx="21844000" cy="1557437"/>
          </a:xfrm>
          <a:prstGeom prst="rect">
            <a:avLst/>
          </a:prstGeom>
        </p:spPr>
        <p:txBody>
          <a:bodyPr/>
          <a:lstStyle/>
          <a:p>
            <a:pPr/>
            <a:r>
              <a:t>Git</a:t>
            </a:r>
          </a:p>
        </p:txBody>
      </p:sp>
      <p:sp>
        <p:nvSpPr>
          <p:cNvPr id="375" name="git log --all --oneline --decorate --graph komutunu graph adından alias kullanarak kısaltma"/>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497331" indent="-497331" defTabSz="2170176">
              <a:spcBef>
                <a:spcPts val="2100"/>
              </a:spcBef>
              <a:buClr>
                <a:srgbClr val="FFFFFF"/>
              </a:buClr>
              <a:buSzPct val="100000"/>
              <a:buChar char="•"/>
              <a:defRPr sz="4272"/>
            </a:lvl1pPr>
          </a:lstStyle>
          <a:p>
            <a:pPr/>
            <a:r>
              <a:t>git log --all --oneline --decorate --graph komutunu graph adından alias kullanarak kısaltma</a:t>
            </a:r>
          </a:p>
        </p:txBody>
      </p:sp>
      <p:pic>
        <p:nvPicPr>
          <p:cNvPr id="376" name="Screenshot 2024-03-09 at 15.37.31.png" descr="Screenshot 2024-03-09 at 15.37.31.png"/>
          <p:cNvPicPr>
            <a:picLocks noChangeAspect="1"/>
          </p:cNvPicPr>
          <p:nvPr/>
        </p:nvPicPr>
        <p:blipFill>
          <a:blip r:embed="rId2">
            <a:extLst/>
          </a:blip>
          <a:srcRect l="663" t="0" r="920" b="3018"/>
          <a:stretch>
            <a:fillRect/>
          </a:stretch>
        </p:blipFill>
        <p:spPr>
          <a:xfrm>
            <a:off x="12516938" y="6214317"/>
            <a:ext cx="10603623" cy="7082125"/>
          </a:xfrm>
          <a:prstGeom prst="rect">
            <a:avLst/>
          </a:prstGeom>
          <a:ln w="12700">
            <a:miter lim="400000"/>
          </a:ln>
        </p:spPr>
      </p:pic>
      <p:pic>
        <p:nvPicPr>
          <p:cNvPr id="377" name="Screenshot 2024-03-09 at 15.37.48.png" descr="Screenshot 2024-03-09 at 15.37.48.png"/>
          <p:cNvPicPr>
            <a:picLocks noChangeAspect="1"/>
          </p:cNvPicPr>
          <p:nvPr/>
        </p:nvPicPr>
        <p:blipFill>
          <a:blip r:embed="rId3">
            <a:extLst/>
          </a:blip>
          <a:srcRect l="0" t="1307" r="0" b="4206"/>
          <a:stretch>
            <a:fillRect/>
          </a:stretch>
        </p:blipFill>
        <p:spPr>
          <a:xfrm>
            <a:off x="675956" y="6212927"/>
            <a:ext cx="10931122" cy="7085064"/>
          </a:xfrm>
          <a:prstGeom prst="rect">
            <a:avLst/>
          </a:prstGeom>
          <a:ln w="12700">
            <a:miter lim="400000"/>
          </a:ln>
        </p:spPr>
      </p:pic>
      <p:sp>
        <p:nvSpPr>
          <p:cNvPr id="378" name="git config --global alias.graph &quot;log --all --graph --decorate --oneline&quot;…"/>
          <p:cNvSpPr txBox="1"/>
          <p:nvPr/>
        </p:nvSpPr>
        <p:spPr>
          <a:xfrm>
            <a:off x="584200" y="4379450"/>
            <a:ext cx="18327756" cy="14427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40833" indent="-740833" defTabSz="825500">
              <a:spcBef>
                <a:spcPts val="0"/>
              </a:spcBef>
              <a:buSzPct val="100000"/>
              <a:buAutoNum type="arabicPeriod" startAt="1"/>
              <a:defRPr sz="4000">
                <a:solidFill>
                  <a:srgbClr val="929292"/>
                </a:solidFill>
              </a:defRPr>
            </a:pPr>
            <a:r>
              <a:t> git config --global alias.graph "log --all --graph --decorate --oneline"</a:t>
            </a:r>
          </a:p>
          <a:p>
            <a:pPr marL="740833" indent="-740833" defTabSz="825500">
              <a:spcBef>
                <a:spcPts val="0"/>
              </a:spcBef>
              <a:buSzPct val="100000"/>
              <a:buAutoNum type="arabicPeriod" startAt="1"/>
              <a:defRPr sz="4000">
                <a:solidFill>
                  <a:srgbClr val="929292"/>
                </a:solidFill>
              </a:defRPr>
            </a:pPr>
            <a:r>
              <a:t> git graph</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Git"/>
          <p:cNvSpPr txBox="1"/>
          <p:nvPr>
            <p:ph type="title"/>
          </p:nvPr>
        </p:nvSpPr>
        <p:spPr>
          <a:xfrm>
            <a:off x="1270000" y="508000"/>
            <a:ext cx="21844000" cy="1557437"/>
          </a:xfrm>
          <a:prstGeom prst="rect">
            <a:avLst/>
          </a:prstGeom>
        </p:spPr>
        <p:txBody>
          <a:bodyPr/>
          <a:lstStyle/>
          <a:p>
            <a:pPr/>
            <a:r>
              <a:t>Git</a:t>
            </a:r>
          </a:p>
        </p:txBody>
      </p:sp>
      <p:sp>
        <p:nvSpPr>
          <p:cNvPr id="381" name="Rebase ile merge arasındaki fark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1487424">
              <a:spcBef>
                <a:spcPts val="1400"/>
              </a:spcBef>
              <a:defRPr b="1" sz="2928"/>
            </a:pPr>
            <a:r>
              <a:t> Rebase ile merge arasındaki fark nedir ?</a:t>
            </a:r>
          </a:p>
          <a:p>
            <a:pPr defTabSz="1487424">
              <a:spcBef>
                <a:spcPts val="1400"/>
              </a:spcBef>
              <a:defRPr b="1" sz="2928"/>
            </a:pPr>
            <a:r>
              <a:t>Merge </a:t>
            </a:r>
          </a:p>
          <a:p>
            <a:pPr marL="666242" indent="-581025" defTabSz="1487424">
              <a:spcBef>
                <a:spcPts val="1400"/>
              </a:spcBef>
              <a:buClr>
                <a:srgbClr val="C8C8D0"/>
              </a:buClr>
              <a:buSzPct val="100000"/>
              <a:buFont typeface="Times Roman"/>
              <a:buChar char="•"/>
              <a:defRPr sz="2928"/>
            </a:pPr>
            <a:r>
              <a:t>Merge işlemi, iki veya daha fazla dalın değişikliklerini birleştirerek sonuçta birleştirme komutu oluşturur.</a:t>
            </a:r>
          </a:p>
          <a:p>
            <a:pPr marL="666242" indent="-581025" defTabSz="1487424">
              <a:spcBef>
                <a:spcPts val="1400"/>
              </a:spcBef>
              <a:buClr>
                <a:srgbClr val="C8C8D0"/>
              </a:buClr>
              <a:buSzPct val="100000"/>
              <a:buFont typeface="Times Roman"/>
              <a:buChar char="•"/>
              <a:defRPr sz="2928"/>
            </a:pPr>
            <a:r>
              <a:t>Merge işlemi, kaynak dalın tamamını hedef dala uygular ve bu değişikliklerin geçmişini korur.</a:t>
            </a:r>
          </a:p>
          <a:p>
            <a:pPr marL="666242" indent="-581025" defTabSz="1487424">
              <a:spcBef>
                <a:spcPts val="1400"/>
              </a:spcBef>
              <a:buClr>
                <a:srgbClr val="C8C8D0"/>
              </a:buClr>
              <a:buSzPct val="100000"/>
              <a:buFont typeface="Times Roman"/>
              <a:buChar char="•"/>
              <a:defRPr sz="2928"/>
            </a:pPr>
            <a:r>
              <a:t>Merge işlemi sonucunda, kaynak dalın değişiklikleriyle hedef dalın değişiklikleri ayrı ayrı belirlenmiş birleştirme komutları olarak görülebilir.</a:t>
            </a:r>
          </a:p>
          <a:p>
            <a:pPr marL="666242" indent="-581025" defTabSz="1487424">
              <a:spcBef>
                <a:spcPts val="1400"/>
              </a:spcBef>
              <a:buClr>
                <a:srgbClr val="C8C8D0"/>
              </a:buClr>
              <a:buSzPct val="100000"/>
              <a:buFont typeface="Times Roman"/>
              <a:buChar char="•"/>
              <a:defRPr sz="2928"/>
            </a:pPr>
            <a:r>
              <a:t>Merge, çatallanmış (branched) bir iş akışı ile daha uyumludur ve birden çok kişinin aynı projede aynı anda çalışmasını kolaylaştırır.</a:t>
            </a:r>
          </a:p>
          <a:p>
            <a:pPr marL="666242" indent="-581025" defTabSz="1487424">
              <a:spcBef>
                <a:spcPts val="1400"/>
              </a:spcBef>
              <a:buClr>
                <a:srgbClr val="C8C8D0"/>
              </a:buClr>
              <a:buSzPct val="100000"/>
              <a:buFont typeface="Times Roman"/>
              <a:buChar char="•"/>
              <a:defRPr sz="2928"/>
            </a:pPr>
            <a:r>
              <a:t>Merge işlemi, temel dalın geçmişini etkilemez ve mevcut dala uygulanan değişiklikler ayrı birleştirme komutları olarak korunur.</a:t>
            </a:r>
          </a:p>
          <a:p>
            <a:pPr defTabSz="1487424">
              <a:spcBef>
                <a:spcPts val="1400"/>
              </a:spcBef>
              <a:defRPr b="1" sz="2928"/>
            </a:pPr>
            <a:r>
              <a:t>Rebase</a:t>
            </a:r>
          </a:p>
          <a:p>
            <a:pPr marL="666242" indent="-581025" defTabSz="1487424">
              <a:spcBef>
                <a:spcPts val="1400"/>
              </a:spcBef>
              <a:buClr>
                <a:srgbClr val="C8C8D0"/>
              </a:buClr>
              <a:buSzPct val="100000"/>
              <a:buFont typeface="Times Roman"/>
              <a:buChar char="•"/>
              <a:defRPr sz="2928"/>
            </a:pPr>
            <a:r>
              <a:t>Rebase işlemi, bir dalın temel dala dayandırılmasıyla gerçekleşir. Temel daki en son değişiklikleri alır ve mevcut dalın üzerine uygular.</a:t>
            </a:r>
          </a:p>
          <a:p>
            <a:pPr marL="666242" indent="-581025" defTabSz="1487424">
              <a:spcBef>
                <a:spcPts val="1400"/>
              </a:spcBef>
              <a:buClr>
                <a:srgbClr val="C8C8D0"/>
              </a:buClr>
              <a:buSzPct val="100000"/>
              <a:buFont typeface="Times Roman"/>
              <a:buChar char="•"/>
              <a:defRPr sz="2928"/>
            </a:pPr>
            <a:r>
              <a:t>Rebase işlemi, mevcut dalın geçmişini yeniden düzenler ve temel dalın en son haliyle birleştirir. Bu nedenle, birleştirme geçmişi daha düzgün ve sade olur.</a:t>
            </a:r>
          </a:p>
          <a:p>
            <a:pPr marL="666242" indent="-581025" defTabSz="1487424">
              <a:spcBef>
                <a:spcPts val="1400"/>
              </a:spcBef>
              <a:buClr>
                <a:srgbClr val="C8C8D0"/>
              </a:buClr>
              <a:buSzPct val="100000"/>
              <a:buFont typeface="Times Roman"/>
              <a:buChar char="•"/>
              <a:defRPr sz="2928"/>
            </a:pPr>
            <a:r>
              <a:t>Rebase işlemi sonucunda, mevcut dalın değişiklikleri, temeldeki en son değişikliklere eklenmiş gibi görünür. Bu, birleştirme komutları  yerine tek bir düzgünleştirilmiş geçmiş elde edilmesini sağlar.</a:t>
            </a:r>
          </a:p>
          <a:p>
            <a:pPr marL="666242" indent="-581025" defTabSz="1487424">
              <a:spcBef>
                <a:spcPts val="1400"/>
              </a:spcBef>
              <a:buClr>
                <a:srgbClr val="C8C8D0"/>
              </a:buClr>
              <a:buSzPct val="100000"/>
              <a:buFont typeface="Times Roman"/>
              <a:buChar char="•"/>
              <a:defRPr sz="2928"/>
            </a:pPr>
            <a:r>
              <a:t>Rebase işlemi, daha doğrusal bir iş akışı sağlar ve geçmişi daha okunabilir hale getirir.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Ubuntu Kurulumu"/>
          <p:cNvSpPr txBox="1"/>
          <p:nvPr>
            <p:ph type="title"/>
          </p:nvPr>
        </p:nvSpPr>
        <p:spPr>
          <a:xfrm>
            <a:off x="1270000" y="508000"/>
            <a:ext cx="21844000" cy="1557437"/>
          </a:xfrm>
          <a:prstGeom prst="rect">
            <a:avLst/>
          </a:prstGeom>
        </p:spPr>
        <p:txBody>
          <a:bodyPr/>
          <a:lstStyle/>
          <a:p>
            <a:pPr/>
            <a:r>
              <a:t>Ubuntu Kurulumu</a:t>
            </a:r>
          </a:p>
        </p:txBody>
      </p:sp>
      <p:pic>
        <p:nvPicPr>
          <p:cNvPr id="185" name="Ekran görüntüsü 2024-03-04 230037.png" descr="Ekran görüntüsü 2024-03-04 230037.png"/>
          <p:cNvPicPr>
            <a:picLocks noChangeAspect="1"/>
          </p:cNvPicPr>
          <p:nvPr/>
        </p:nvPicPr>
        <p:blipFill>
          <a:blip r:embed="rId2">
            <a:extLst/>
          </a:blip>
          <a:stretch>
            <a:fillRect/>
          </a:stretch>
        </p:blipFill>
        <p:spPr>
          <a:xfrm>
            <a:off x="465780" y="5559028"/>
            <a:ext cx="11500053" cy="6465623"/>
          </a:xfrm>
          <a:prstGeom prst="rect">
            <a:avLst/>
          </a:prstGeom>
          <a:ln w="12700">
            <a:miter lim="400000"/>
          </a:ln>
        </p:spPr>
      </p:pic>
      <p:pic>
        <p:nvPicPr>
          <p:cNvPr id="186" name="Ekran görüntüsü 2024-03-04 230051.png" descr="Ekran görüntüsü 2024-03-04 230051.png"/>
          <p:cNvPicPr>
            <a:picLocks noChangeAspect="1"/>
          </p:cNvPicPr>
          <p:nvPr/>
        </p:nvPicPr>
        <p:blipFill>
          <a:blip r:embed="rId3">
            <a:extLst/>
          </a:blip>
          <a:stretch>
            <a:fillRect/>
          </a:stretch>
        </p:blipFill>
        <p:spPr>
          <a:xfrm>
            <a:off x="12361895" y="5559028"/>
            <a:ext cx="11500001" cy="6465594"/>
          </a:xfrm>
          <a:prstGeom prst="rect">
            <a:avLst/>
          </a:prstGeom>
          <a:ln w="12700">
            <a:miter lim="400000"/>
          </a:ln>
        </p:spPr>
      </p:pic>
      <p:sp>
        <p:nvSpPr>
          <p:cNvPr id="187" name="Açılan ekranda sanal makin donanımsal olarak kapasitesini belirliyoruz.…"/>
          <p:cNvSpPr txBox="1"/>
          <p:nvPr/>
        </p:nvSpPr>
        <p:spPr>
          <a:xfrm>
            <a:off x="586125" y="2540000"/>
            <a:ext cx="23307371" cy="19021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19684" indent="-519684" defTabSz="2267711">
              <a:spcBef>
                <a:spcPts val="2200"/>
              </a:spcBef>
              <a:buClr>
                <a:srgbClr val="FFFFFF"/>
              </a:buClr>
              <a:buSzPct val="100000"/>
              <a:buChar char="•"/>
              <a:defRPr sz="4464"/>
            </a:pPr>
            <a:r>
              <a:t>Açılan ekranda sanal makin donanımsal olarak kapasitesini belirliyoruz. </a:t>
            </a:r>
          </a:p>
          <a:p>
            <a:pPr marL="519684" indent="-519684" defTabSz="2267711">
              <a:spcBef>
                <a:spcPts val="2200"/>
              </a:spcBef>
              <a:buClr>
                <a:srgbClr val="FFFFFF"/>
              </a:buClr>
              <a:buSzPct val="100000"/>
              <a:buChar char="•"/>
              <a:defRPr sz="4464"/>
            </a:pPr>
            <a:r>
              <a:t>Ubuntu için tavsiye edilen 4 GB Ram, 2 GHz Processor, 25 Gb Hard Disk</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Git"/>
          <p:cNvSpPr txBox="1"/>
          <p:nvPr>
            <p:ph type="title"/>
          </p:nvPr>
        </p:nvSpPr>
        <p:spPr>
          <a:xfrm>
            <a:off x="1270000" y="508000"/>
            <a:ext cx="21844000" cy="1557437"/>
          </a:xfrm>
          <a:prstGeom prst="rect">
            <a:avLst/>
          </a:prstGeom>
        </p:spPr>
        <p:txBody>
          <a:bodyPr/>
          <a:lstStyle/>
          <a:p>
            <a:pPr/>
            <a:r>
              <a:t>Git</a:t>
            </a:r>
          </a:p>
        </p:txBody>
      </p:sp>
      <p:sp>
        <p:nvSpPr>
          <p:cNvPr id="384" name="Git Conflict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Git Conflict nedir ?</a:t>
            </a:r>
          </a:p>
          <a:p>
            <a:pPr marL="558800" indent="-558800">
              <a:buClr>
                <a:srgbClr val="FFFFFF"/>
              </a:buClr>
              <a:buSzPct val="100000"/>
              <a:buChar char="•"/>
            </a:pPr>
            <a:r>
              <a:t>Farklı branchlerin bir dosyanın aynı satırlarında değişiklik yaptığında bu değişiklikler birleştirileceği zaman conflict olur.</a:t>
            </a:r>
          </a:p>
          <a:p>
            <a:pPr>
              <a:defRPr b="1"/>
            </a:pPr>
            <a:r>
              <a:t>Bir conflict yediğimizde ne yapmamız gerekir ?</a:t>
            </a:r>
          </a:p>
          <a:p>
            <a:pPr marL="558800" indent="-558800">
              <a:buClr>
                <a:srgbClr val="FFFFFF"/>
              </a:buClr>
              <a:buSzPct val="100000"/>
              <a:buChar char="•"/>
            </a:pPr>
            <a:r>
              <a:t>Kullanıcının ilk olarak conflict olan dosyayı bulması ve karşılaştırma yapması gerekir.</a:t>
            </a:r>
          </a:p>
          <a:p>
            <a:pPr marL="558800" indent="-558800">
              <a:buClr>
                <a:srgbClr val="FFFFFF"/>
              </a:buClr>
              <a:buSzPct val="100000"/>
              <a:buChar char="•"/>
            </a:pPr>
            <a:r>
              <a:t>Karşılaştırma sonrasında hangi kodun önemli olduğuna karar verilir.</a:t>
            </a:r>
          </a:p>
          <a:p>
            <a:pPr marL="558800" indent="-558800">
              <a:buClr>
                <a:srgbClr val="FFFFFF"/>
              </a:buClr>
              <a:buSzPct val="100000"/>
              <a:buChar char="•"/>
            </a:pPr>
            <a:r>
              <a:t>Eğer iki kodda önemliyse birleştirilir.</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Git"/>
          <p:cNvSpPr txBox="1"/>
          <p:nvPr>
            <p:ph type="title"/>
          </p:nvPr>
        </p:nvSpPr>
        <p:spPr>
          <a:xfrm>
            <a:off x="1270000" y="508000"/>
            <a:ext cx="21844000" cy="1557437"/>
          </a:xfrm>
          <a:prstGeom prst="rect">
            <a:avLst/>
          </a:prstGeom>
        </p:spPr>
        <p:txBody>
          <a:bodyPr/>
          <a:lstStyle/>
          <a:p>
            <a:pPr/>
            <a:r>
              <a:t>Git</a:t>
            </a:r>
          </a:p>
        </p:txBody>
      </p:sp>
      <p:sp>
        <p:nvSpPr>
          <p:cNvPr id="387" name="git ignore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git ignore nedir ?</a:t>
            </a:r>
          </a:p>
          <a:p>
            <a:pPr marL="558800" indent="-558800">
              <a:buClr>
                <a:srgbClr val="FFFFFF"/>
              </a:buClr>
              <a:buSzPct val="100000"/>
              <a:buChar char="•"/>
            </a:pPr>
            <a:r>
              <a:t>Git tarafından takip edilmesini istemediğimiz dosyaları veya dizinleri git ignore dosyasına ekleriz.</a:t>
            </a:r>
          </a:p>
          <a:p>
            <a:pPr>
              <a:defRPr b="1"/>
            </a:pPr>
          </a:p>
          <a:p>
            <a:pPr>
              <a:defRPr b="1"/>
            </a:pPr>
            <a:r>
              <a:t>git tag v1.1 ? Bu komu ne iş yapar ?</a:t>
            </a:r>
          </a:p>
          <a:p>
            <a:pPr marL="558800" indent="-558800">
              <a:buClr>
                <a:srgbClr val="FFFFFF"/>
              </a:buClr>
              <a:buSzPct val="100000"/>
              <a:buChar char="•"/>
            </a:pPr>
            <a:r>
              <a:t>Git tag komutu versiyonlama yapmamıza olanak tanır.</a:t>
            </a:r>
          </a:p>
          <a:p>
            <a:pPr marL="558800" indent="-558800">
              <a:buClr>
                <a:srgbClr val="FFFFFF"/>
              </a:buClr>
              <a:buSzPct val="100000"/>
              <a:buChar char="•"/>
            </a:pPr>
            <a:r>
              <a:t>git tag v1.1  -&gt; projeye 1.1 versiyonunu ekler</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Git"/>
          <p:cNvSpPr txBox="1"/>
          <p:nvPr>
            <p:ph type="title"/>
          </p:nvPr>
        </p:nvSpPr>
        <p:spPr>
          <a:xfrm>
            <a:off x="1270000" y="508000"/>
            <a:ext cx="21844000" cy="1557437"/>
          </a:xfrm>
          <a:prstGeom prst="rect">
            <a:avLst/>
          </a:prstGeom>
        </p:spPr>
        <p:txBody>
          <a:bodyPr/>
          <a:lstStyle/>
          <a:p>
            <a:pPr/>
            <a:r>
              <a:t>Git</a:t>
            </a:r>
          </a:p>
        </p:txBody>
      </p:sp>
      <p:sp>
        <p:nvSpPr>
          <p:cNvPr id="390" name="Git diff -&gt; İki commit arasıdaki değişiklikleri gösterir."/>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Git diff -&gt; İki commit arasıdaki değişiklikleri gösterir.</a:t>
            </a:r>
          </a:p>
        </p:txBody>
      </p:sp>
      <p:pic>
        <p:nvPicPr>
          <p:cNvPr id="391" name="Screenshot 2024-03-09 at 20.50.05.png" descr="Screenshot 2024-03-09 at 20.50.05.png"/>
          <p:cNvPicPr>
            <a:picLocks noChangeAspect="1"/>
          </p:cNvPicPr>
          <p:nvPr/>
        </p:nvPicPr>
        <p:blipFill>
          <a:blip r:embed="rId2">
            <a:extLst/>
          </a:blip>
          <a:srcRect l="0" t="0" r="0" b="15292"/>
          <a:stretch>
            <a:fillRect/>
          </a:stretch>
        </p:blipFill>
        <p:spPr>
          <a:xfrm>
            <a:off x="12616161" y="6044313"/>
            <a:ext cx="10631238" cy="7292013"/>
          </a:xfrm>
          <a:prstGeom prst="rect">
            <a:avLst/>
          </a:prstGeom>
          <a:ln w="12700">
            <a:miter lim="400000"/>
          </a:ln>
        </p:spPr>
      </p:pic>
      <p:pic>
        <p:nvPicPr>
          <p:cNvPr id="392" name="Screenshot 2024-03-09 at 20.50.15.png" descr="Screenshot 2024-03-09 at 20.50.15.png"/>
          <p:cNvPicPr>
            <a:picLocks noChangeAspect="1"/>
          </p:cNvPicPr>
          <p:nvPr/>
        </p:nvPicPr>
        <p:blipFill>
          <a:blip r:embed="rId3">
            <a:extLst/>
          </a:blip>
          <a:srcRect l="0" t="8" r="0" b="16302"/>
          <a:stretch>
            <a:fillRect/>
          </a:stretch>
        </p:blipFill>
        <p:spPr>
          <a:xfrm>
            <a:off x="700762" y="5831321"/>
            <a:ext cx="10931122" cy="7302501"/>
          </a:xfrm>
          <a:prstGeom prst="rect">
            <a:avLst/>
          </a:prstGeom>
          <a:ln w="12700">
            <a:miter lim="400000"/>
          </a:ln>
        </p:spPr>
      </p:pic>
      <p:sp>
        <p:nvSpPr>
          <p:cNvPr id="393" name="git diff 5e378117c1a47de34ef5cd523829f1b1b4a26d86  c9239f025f6bbb6f27d06bbf309289 1dbe8 2809"/>
          <p:cNvSpPr txBox="1"/>
          <p:nvPr/>
        </p:nvSpPr>
        <p:spPr>
          <a:xfrm>
            <a:off x="596340" y="3656070"/>
            <a:ext cx="22593532" cy="14427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65666" indent="-465666" defTabSz="825500">
              <a:spcBef>
                <a:spcPts val="0"/>
              </a:spcBef>
              <a:buClr>
                <a:srgbClr val="FFFFFF"/>
              </a:buClr>
              <a:buSzPct val="100000"/>
              <a:buChar char="-"/>
              <a:defRPr sz="4000">
                <a:solidFill>
                  <a:srgbClr val="929292"/>
                </a:solidFill>
              </a:defRPr>
            </a:lvl1pPr>
          </a:lstStyle>
          <a:p>
            <a:pPr/>
            <a:r>
              <a:t>git diff 5e378117c1a47de34ef5cd523829f1b1b4a26d86  c9239f025f6bbb6f27d06bbf309289 1dbe8 2809</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DevOps"/>
          <p:cNvSpPr txBox="1"/>
          <p:nvPr>
            <p:ph type="title"/>
          </p:nvPr>
        </p:nvSpPr>
        <p:spPr>
          <a:prstGeom prst="rect">
            <a:avLst/>
          </a:prstGeom>
        </p:spPr>
        <p:txBody>
          <a:bodyPr/>
          <a:lstStyle/>
          <a:p>
            <a:pPr/>
            <a:r>
              <a:t>DevOps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DevOps"/>
          <p:cNvSpPr txBox="1"/>
          <p:nvPr>
            <p:ph type="title"/>
          </p:nvPr>
        </p:nvSpPr>
        <p:spPr>
          <a:xfrm>
            <a:off x="1270000" y="508000"/>
            <a:ext cx="21844000" cy="1557437"/>
          </a:xfrm>
          <a:prstGeom prst="rect">
            <a:avLst/>
          </a:prstGeom>
        </p:spPr>
        <p:txBody>
          <a:bodyPr/>
          <a:lstStyle/>
          <a:p>
            <a:pPr/>
            <a:r>
              <a:t>DevOps</a:t>
            </a:r>
          </a:p>
        </p:txBody>
      </p:sp>
      <p:sp>
        <p:nvSpPr>
          <p:cNvPr id="398" name="DevOps kültür felsefesi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DevOps kültür felsefesi nedir ?</a:t>
            </a:r>
          </a:p>
          <a:p>
            <a:pPr marL="558800" indent="-558800">
              <a:buClr>
                <a:srgbClr val="FFFFFF"/>
              </a:buClr>
              <a:buSzPct val="100000"/>
              <a:buChar char="•"/>
            </a:pPr>
            <a:r>
              <a:t>DevOps , geliştici ve operasyon ekipleri arasında iş birliği yapan , iki ekip arasındaki süreci otomatikleştiren ve entegre eden bir kültürdür.</a:t>
            </a:r>
          </a:p>
          <a:p>
            <a:pPr>
              <a:defRPr b="1"/>
            </a:pPr>
          </a:p>
          <a:p>
            <a:pPr>
              <a:defRPr b="1"/>
            </a:pPr>
            <a:r>
              <a:t>DevOps Açılımı </a:t>
            </a:r>
          </a:p>
          <a:p>
            <a:pPr marL="558800" indent="-558800">
              <a:buClr>
                <a:srgbClr val="FFFFFF"/>
              </a:buClr>
              <a:buSzPct val="100000"/>
              <a:buChar char="•"/>
            </a:pPr>
            <a:r>
              <a:t> DevOps -&gt; Development ve Operation kelimelerinin birleşimidir.</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DevOps"/>
          <p:cNvSpPr txBox="1"/>
          <p:nvPr>
            <p:ph type="title"/>
          </p:nvPr>
        </p:nvSpPr>
        <p:spPr>
          <a:xfrm>
            <a:off x="1270000" y="508000"/>
            <a:ext cx="21844000" cy="1557437"/>
          </a:xfrm>
          <a:prstGeom prst="rect">
            <a:avLst/>
          </a:prstGeom>
        </p:spPr>
        <p:txBody>
          <a:bodyPr/>
          <a:lstStyle/>
          <a:p>
            <a:pPr/>
            <a:r>
              <a:t>DevOps</a:t>
            </a:r>
          </a:p>
        </p:txBody>
      </p:sp>
      <p:sp>
        <p:nvSpPr>
          <p:cNvPr id="401" name="DevOps Yöntemlerinden Continous /Continoues Delivery-Deployment süreçleri hakkında bildiklerimiz…"/>
          <p:cNvSpPr txBox="1"/>
          <p:nvPr/>
        </p:nvSpPr>
        <p:spPr>
          <a:xfrm>
            <a:off x="586125" y="25527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DevOps Yöntemlerinden Continous /Continoues Delivery-Deployment süreçleri hakkında bildiklerimiz</a:t>
            </a:r>
          </a:p>
          <a:p>
            <a:pPr marL="558800" indent="-558800">
              <a:buClr>
                <a:srgbClr val="FFFFFF"/>
              </a:buClr>
              <a:buSzPct val="100000"/>
              <a:buChar char="•"/>
            </a:pPr>
            <a:r>
              <a:t>CI sürecinden proje planlanır, kod yazılır ,derlenir ve test edilir.</a:t>
            </a:r>
          </a:p>
          <a:p>
            <a:pPr marL="558800" indent="-558800">
              <a:buClr>
                <a:srgbClr val="FFFFFF"/>
              </a:buClr>
              <a:buSzPct val="100000"/>
              <a:buChar char="•"/>
            </a:pPr>
            <a:r>
              <a:t>CI sürecinden başarılı olan yazılım CD sürecine geçmiş olur.</a:t>
            </a:r>
          </a:p>
          <a:p>
            <a:pPr marL="558800" indent="-558800">
              <a:buClr>
                <a:srgbClr val="FFFFFF"/>
              </a:buClr>
              <a:buSzPct val="100000"/>
              <a:buChar char="•"/>
            </a:pPr>
            <a:r>
              <a:t>CD süreci uygulamanın canlıya alınması , monitoring işlemi ve geri dönüşleri kapsar.</a:t>
            </a:r>
          </a:p>
          <a:p>
            <a:pPr marL="558800" indent="-558800">
              <a:buClr>
                <a:srgbClr val="FFFFFF"/>
              </a:buClr>
              <a:buSzPct val="100000"/>
              <a:buChar char="•"/>
            </a:pPr>
            <a:r>
              <a:t>Bu süreç sürekli olarak devam eder.</a:t>
            </a:r>
          </a:p>
          <a:p>
            <a:pPr>
              <a:defRPr b="1"/>
            </a:pP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DevOps"/>
          <p:cNvSpPr txBox="1"/>
          <p:nvPr>
            <p:ph type="title"/>
          </p:nvPr>
        </p:nvSpPr>
        <p:spPr>
          <a:xfrm>
            <a:off x="1270000" y="508000"/>
            <a:ext cx="21844000" cy="1557437"/>
          </a:xfrm>
          <a:prstGeom prst="rect">
            <a:avLst/>
          </a:prstGeom>
        </p:spPr>
        <p:txBody>
          <a:bodyPr/>
          <a:lstStyle/>
          <a:p>
            <a:pPr/>
            <a:r>
              <a:t>DevOps</a:t>
            </a:r>
          </a:p>
        </p:txBody>
      </p:sp>
      <p:sp>
        <p:nvSpPr>
          <p:cNvPr id="404" name="DevOps Yöntemlerinden git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DevOps Yöntemlerinden git nedir ?</a:t>
            </a:r>
          </a:p>
          <a:p>
            <a:pPr marL="558800" indent="-558800">
              <a:buClr>
                <a:srgbClr val="FFFFFF"/>
              </a:buClr>
              <a:buSzPct val="100000"/>
              <a:buChar char="•"/>
            </a:pPr>
            <a:r>
              <a:t>DevOps süreçlerinde Git, sürekli entegrasyon ve sürekli dağıtım gibi uygulamalar için önemli bir rol oynar.</a:t>
            </a:r>
          </a:p>
          <a:p>
            <a:pPr marL="558800" indent="-558800">
              <a:buClr>
                <a:srgbClr val="FFFFFF"/>
              </a:buClr>
              <a:buSzPct val="100000"/>
              <a:buChar char="•"/>
            </a:pPr>
            <a:r>
              <a:t> Geliştirici ekipleri, kod tabanlarını yönetmek ve işbirliği yapmak için Git'i tercih ederler.</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DevOps"/>
          <p:cNvSpPr txBox="1"/>
          <p:nvPr>
            <p:ph type="title"/>
          </p:nvPr>
        </p:nvSpPr>
        <p:spPr>
          <a:xfrm>
            <a:off x="1270000" y="508000"/>
            <a:ext cx="21844000" cy="1557437"/>
          </a:xfrm>
          <a:prstGeom prst="rect">
            <a:avLst/>
          </a:prstGeom>
        </p:spPr>
        <p:txBody>
          <a:bodyPr/>
          <a:lstStyle/>
          <a:p>
            <a:pPr/>
            <a:r>
              <a:t>DevOps</a:t>
            </a:r>
          </a:p>
        </p:txBody>
      </p:sp>
      <p:sp>
        <p:nvSpPr>
          <p:cNvPr id="407" name="DevOps Yöntemlerinden Agile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1731263">
              <a:spcBef>
                <a:spcPts val="1700"/>
              </a:spcBef>
              <a:defRPr b="1" sz="3407"/>
            </a:pPr>
            <a:r>
              <a:t>DevOps Yöntemlerinden Agile nedir ?</a:t>
            </a:r>
          </a:p>
          <a:p>
            <a:pPr marL="396747" indent="-396747" defTabSz="1731263">
              <a:spcBef>
                <a:spcPts val="1700"/>
              </a:spcBef>
              <a:buClr>
                <a:srgbClr val="FFFFFF"/>
              </a:buClr>
              <a:buSzPct val="100000"/>
              <a:buChar char="•"/>
              <a:defRPr sz="3407"/>
            </a:pPr>
            <a:r>
              <a:t>Agile, bir görevi yerine getirirken en uygun ve etkili çalışma yolunu bulmak için insanları, süreçleri, teknolojiyi, zamanı ve yeri bir araya getirmekle ilgilidir.</a:t>
            </a:r>
          </a:p>
          <a:p>
            <a:pPr marL="396747" indent="-396747" defTabSz="1731263">
              <a:spcBef>
                <a:spcPts val="1700"/>
              </a:spcBef>
              <a:buClr>
                <a:srgbClr val="FFFFFF"/>
              </a:buClr>
              <a:buSzPct val="100000"/>
              <a:buChar char="•"/>
              <a:defRPr sz="3407"/>
            </a:pPr>
            <a:r>
              <a:t>Agile metodu şu şekilde uygulanır:</a:t>
            </a:r>
          </a:p>
          <a:p>
            <a:pPr lvl="1" marL="793495" indent="-396747" defTabSz="1731263">
              <a:spcBef>
                <a:spcPts val="1700"/>
              </a:spcBef>
              <a:buClr>
                <a:srgbClr val="FFFFFF"/>
              </a:buClr>
              <a:buSzPct val="100000"/>
              <a:buChar char="•"/>
              <a:defRPr sz="3407"/>
            </a:pPr>
            <a:r>
              <a:t>Çevik takım oluşturulur ve her bir kişiye ayrı bir görev verilir.</a:t>
            </a:r>
          </a:p>
          <a:p>
            <a:pPr lvl="1" marL="793495" indent="-396747" defTabSz="1731263">
              <a:spcBef>
                <a:spcPts val="1700"/>
              </a:spcBef>
              <a:buClr>
                <a:srgbClr val="FFFFFF"/>
              </a:buClr>
              <a:buSzPct val="100000"/>
              <a:buChar char="•"/>
              <a:defRPr sz="3407"/>
            </a:pPr>
            <a:r>
              <a:t>Görevler ile ilgili bir çerçeve oluşturulur.</a:t>
            </a:r>
          </a:p>
          <a:p>
            <a:pPr lvl="1" marL="793495" indent="-396747" defTabSz="1731263">
              <a:spcBef>
                <a:spcPts val="1700"/>
              </a:spcBef>
              <a:buClr>
                <a:srgbClr val="FFFFFF"/>
              </a:buClr>
              <a:buSzPct val="100000"/>
              <a:buChar char="•"/>
              <a:defRPr sz="3407"/>
            </a:pPr>
            <a:r>
              <a:t>Belirlenen süre içerisinde görevler yerine getirilir.</a:t>
            </a:r>
          </a:p>
          <a:p>
            <a:pPr lvl="1" marL="793495" indent="-396747" defTabSz="1731263">
              <a:spcBef>
                <a:spcPts val="1700"/>
              </a:spcBef>
              <a:buClr>
                <a:srgbClr val="FFFFFF"/>
              </a:buClr>
              <a:buSzPct val="100000"/>
              <a:buChar char="•"/>
              <a:defRPr sz="3407"/>
            </a:pPr>
            <a:r>
              <a:t>Takıma iş tecrübesi yüksek bir lider seçilir.</a:t>
            </a:r>
          </a:p>
          <a:p>
            <a:pPr lvl="1" marL="793495" indent="-396747" defTabSz="1731263">
              <a:spcBef>
                <a:spcPts val="1700"/>
              </a:spcBef>
              <a:buClr>
                <a:srgbClr val="FFFFFF"/>
              </a:buClr>
              <a:buSzPct val="100000"/>
              <a:buChar char="•"/>
              <a:defRPr sz="3407"/>
            </a:pPr>
            <a:r>
              <a:t>Proje sürecinde karşılaşılan değişimler ve yeni ihtiyaçlar dikkate alınır.</a:t>
            </a:r>
          </a:p>
          <a:p>
            <a:pPr lvl="1" marL="793495" indent="-396747" defTabSz="1731263">
              <a:spcBef>
                <a:spcPts val="1700"/>
              </a:spcBef>
              <a:buClr>
                <a:srgbClr val="FFFFFF"/>
              </a:buClr>
              <a:buSzPct val="100000"/>
              <a:buChar char="•"/>
              <a:defRPr sz="3407"/>
            </a:pPr>
            <a:r>
              <a:t>Proje sürdürülebilir yöntemlerle planlanır ve tasarlanır.</a:t>
            </a:r>
          </a:p>
          <a:p>
            <a:pPr lvl="1" marL="793495" indent="-396747" defTabSz="1731263">
              <a:spcBef>
                <a:spcPts val="1700"/>
              </a:spcBef>
              <a:buClr>
                <a:srgbClr val="FFFFFF"/>
              </a:buClr>
              <a:buSzPct val="100000"/>
              <a:buChar char="•"/>
              <a:defRPr sz="3407"/>
            </a:pPr>
            <a:r>
              <a:t>Ekipler kendi kendine organize olmalıdır.</a:t>
            </a:r>
          </a:p>
          <a:p>
            <a:pPr lvl="1" marL="793495" indent="-396747" defTabSz="1731263">
              <a:spcBef>
                <a:spcPts val="1700"/>
              </a:spcBef>
              <a:buClr>
                <a:srgbClr val="FFFFFF"/>
              </a:buClr>
              <a:buSzPct val="100000"/>
              <a:buChar char="•"/>
              <a:defRPr sz="3407"/>
            </a:pPr>
            <a:r>
              <a:t>Gerektiğinde takım içindeki yönetici olmayan kişiler de karar almalıdır.</a:t>
            </a:r>
          </a:p>
          <a:p>
            <a:pPr lvl="1" marL="793495" indent="-396747" defTabSz="1731263">
              <a:spcBef>
                <a:spcPts val="1700"/>
              </a:spcBef>
              <a:buClr>
                <a:srgbClr val="FFFFFF"/>
              </a:buClr>
              <a:buSzPct val="100000"/>
              <a:buChar char="•"/>
              <a:defRPr sz="3407"/>
            </a:pPr>
            <a:r>
              <a:t>Yapılan işler denetlenmeli ve elde edilen çıktılar kontrol edilmelidir.</a:t>
            </a:r>
          </a:p>
          <a:p>
            <a:pPr lvl="1" marL="793495" indent="-396747" defTabSz="1731263">
              <a:spcBef>
                <a:spcPts val="1700"/>
              </a:spcBef>
              <a:buClr>
                <a:srgbClr val="FFFFFF"/>
              </a:buClr>
              <a:buSzPct val="100000"/>
              <a:buChar char="•"/>
              <a:defRPr sz="3407"/>
            </a:pPr>
            <a:r>
              <a:t>Düzenli toplantılarla durum değerlendirmesi yapılır.</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DevOps"/>
          <p:cNvSpPr txBox="1"/>
          <p:nvPr>
            <p:ph type="title"/>
          </p:nvPr>
        </p:nvSpPr>
        <p:spPr>
          <a:xfrm>
            <a:off x="1270000" y="508000"/>
            <a:ext cx="21844000" cy="1557437"/>
          </a:xfrm>
          <a:prstGeom prst="rect">
            <a:avLst/>
          </a:prstGeom>
        </p:spPr>
        <p:txBody>
          <a:bodyPr/>
          <a:lstStyle/>
          <a:p>
            <a:pPr/>
            <a:r>
              <a:t>DevOps</a:t>
            </a:r>
          </a:p>
        </p:txBody>
      </p:sp>
      <p:sp>
        <p:nvSpPr>
          <p:cNvPr id="410" name="DevOps Yöntemlerinden monitoring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DevOps Yöntemlerinden monitoring nedir ?</a:t>
            </a:r>
          </a:p>
          <a:p>
            <a:pPr marL="558800" indent="-558800">
              <a:buClr>
                <a:srgbClr val="FFFFFF"/>
              </a:buClr>
              <a:buSzPct val="100000"/>
              <a:buChar char="•"/>
            </a:pPr>
            <a:r>
              <a:t>Monitoring, bir sistem veya uygulamanın performansını, durumunu ve davranışını sürekli olarak izleme ve değerlendirme işlemidir. </a:t>
            </a:r>
          </a:p>
          <a:p>
            <a:pPr marL="558800" indent="-558800">
              <a:buClr>
                <a:srgbClr val="FFFFFF"/>
              </a:buClr>
              <a:buSzPct val="100000"/>
              <a:buChar char="•"/>
            </a:pPr>
            <a:r>
              <a:t>DevOps süreçlerinde monitoring, uygulamaların ve altyapının sağlığını kontrol etmek, performans sorunlarını tespit etmek ve hızlı bir şekilde müdahalede bulunmak için önemli bir rol oynar.</a:t>
            </a:r>
          </a:p>
          <a:p>
            <a:pPr marL="558800" indent="-558800">
              <a:buClr>
                <a:srgbClr val="FFFFFF"/>
              </a:buClr>
              <a:buSzPct val="100000"/>
              <a:buChar char="•"/>
            </a:pPr>
            <a:r>
              <a:t>Monitoring için kullanılan araçlardan bazılar Prometheus, Grafana, Datadog vb. Örnek verilebilir. </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DevOps"/>
          <p:cNvSpPr txBox="1"/>
          <p:nvPr>
            <p:ph type="title"/>
          </p:nvPr>
        </p:nvSpPr>
        <p:spPr>
          <a:xfrm>
            <a:off x="1270000" y="508000"/>
            <a:ext cx="21844000" cy="1557437"/>
          </a:xfrm>
          <a:prstGeom prst="rect">
            <a:avLst/>
          </a:prstGeom>
        </p:spPr>
        <p:txBody>
          <a:bodyPr/>
          <a:lstStyle/>
          <a:p>
            <a:pPr/>
            <a:r>
              <a:t>DevOps</a:t>
            </a:r>
          </a:p>
        </p:txBody>
      </p:sp>
      <p:sp>
        <p:nvSpPr>
          <p:cNvPr id="413" name="XML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1901951">
              <a:spcBef>
                <a:spcPts val="1800"/>
              </a:spcBef>
              <a:defRPr b="1" sz="3743"/>
            </a:pPr>
            <a:r>
              <a:t>XML nedir ?</a:t>
            </a:r>
          </a:p>
          <a:p>
            <a:pPr marL="435863" indent="-435863" defTabSz="1901951">
              <a:spcBef>
                <a:spcPts val="1800"/>
              </a:spcBef>
              <a:buClr>
                <a:srgbClr val="FFFFFF"/>
              </a:buClr>
              <a:buSzPct val="100000"/>
              <a:buChar char="•"/>
              <a:defRPr sz="3743"/>
            </a:pPr>
            <a:r>
              <a:t>Xml -&gt; Extensible Markup Language</a:t>
            </a:r>
          </a:p>
          <a:p>
            <a:pPr marL="435863" indent="-435863" defTabSz="1901951">
              <a:spcBef>
                <a:spcPts val="1800"/>
              </a:spcBef>
              <a:buClr>
                <a:srgbClr val="FFFFFF"/>
              </a:buClr>
              <a:buSzPct val="100000"/>
              <a:buChar char="•"/>
              <a:defRPr sz="3743"/>
            </a:pPr>
            <a:r>
              <a:t>XML, bilgileri depolamak ve transfer etmek için kullanılan bir metin işaretleme dilidir.</a:t>
            </a:r>
          </a:p>
          <a:p>
            <a:pPr defTabSz="1901951">
              <a:spcBef>
                <a:spcPts val="1800"/>
              </a:spcBef>
              <a:defRPr b="1" sz="3743"/>
            </a:pPr>
            <a:r>
              <a:t>JSON nedir ?</a:t>
            </a:r>
          </a:p>
          <a:p>
            <a:pPr marL="435863" indent="-435863" defTabSz="1901951">
              <a:spcBef>
                <a:spcPts val="1800"/>
              </a:spcBef>
              <a:buClr>
                <a:srgbClr val="FFFFFF"/>
              </a:buClr>
              <a:buSzPct val="100000"/>
              <a:buChar char="•"/>
              <a:defRPr sz="3743"/>
            </a:pPr>
            <a:r>
              <a:t>Json -&gt;JavaScript Object Notation</a:t>
            </a:r>
          </a:p>
          <a:p>
            <a:pPr marL="435863" indent="-435863" defTabSz="1901951">
              <a:spcBef>
                <a:spcPts val="1800"/>
              </a:spcBef>
              <a:buClr>
                <a:srgbClr val="FFFFFF"/>
              </a:buClr>
              <a:buSzPct val="100000"/>
              <a:buChar char="•"/>
              <a:defRPr sz="3743"/>
            </a:pPr>
            <a:r>
              <a:t>JSON , basit veri yapılarını temsil etmek için tasarlanmış bağımsız bir veri değişim formatıdır. Esas olarak iki sistem arasındaki veri alışverişi için kullanılır. Örneğin JSON kullanarak sunucu ile web uygulaması arasında veri aktarabilirsiniz.</a:t>
            </a:r>
          </a:p>
          <a:p>
            <a:pPr defTabSz="1901951">
              <a:spcBef>
                <a:spcPts val="1800"/>
              </a:spcBef>
              <a:defRPr b="1" sz="3743"/>
            </a:pPr>
            <a:r>
              <a:t>Yaml nedir ?</a:t>
            </a:r>
          </a:p>
          <a:p>
            <a:pPr marL="435863" indent="-435863" defTabSz="1901951">
              <a:spcBef>
                <a:spcPts val="1800"/>
              </a:spcBef>
              <a:buClr>
                <a:srgbClr val="FFFFFF"/>
              </a:buClr>
              <a:buSzPct val="100000"/>
              <a:buChar char="•"/>
              <a:defRPr sz="3743"/>
            </a:pPr>
            <a:r>
              <a:t>Yaml -&gt; YAML Ain’t Markup Language</a:t>
            </a:r>
          </a:p>
          <a:p>
            <a:pPr marL="435863" indent="-435863" defTabSz="1901951">
              <a:spcBef>
                <a:spcPts val="1800"/>
              </a:spcBef>
              <a:buClr>
                <a:srgbClr val="FFFFFF"/>
              </a:buClr>
              <a:buSzPct val="100000"/>
              <a:buChar char="•"/>
              <a:defRPr sz="3743"/>
            </a:pPr>
            <a:r>
              <a:t>YAML, yapılandırma dosyaları ve veri seri hale getirme işlemleri için kullanılır</a:t>
            </a:r>
          </a:p>
          <a:p>
            <a:pPr marL="435863" indent="-435863" defTabSz="1901951">
              <a:spcBef>
                <a:spcPts val="1800"/>
              </a:spcBef>
              <a:buClr>
                <a:srgbClr val="FFFFFF"/>
              </a:buClr>
              <a:buSzPct val="100000"/>
              <a:buChar char="•"/>
              <a:defRPr sz="3743"/>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Ubuntu Kurulumu"/>
          <p:cNvSpPr txBox="1"/>
          <p:nvPr>
            <p:ph type="title"/>
          </p:nvPr>
        </p:nvSpPr>
        <p:spPr>
          <a:xfrm>
            <a:off x="1270000" y="508000"/>
            <a:ext cx="21844000" cy="1557437"/>
          </a:xfrm>
          <a:prstGeom prst="rect">
            <a:avLst/>
          </a:prstGeom>
        </p:spPr>
        <p:txBody>
          <a:bodyPr/>
          <a:lstStyle/>
          <a:p>
            <a:pPr/>
            <a:r>
              <a:t>Ubuntu Kurulumu</a:t>
            </a:r>
          </a:p>
        </p:txBody>
      </p:sp>
      <p:pic>
        <p:nvPicPr>
          <p:cNvPr id="190" name="Ekran görüntüsü 2024-03-04 230107.png" descr="Ekran görüntüsü 2024-03-04 230107.png"/>
          <p:cNvPicPr>
            <a:picLocks noChangeAspect="1"/>
          </p:cNvPicPr>
          <p:nvPr/>
        </p:nvPicPr>
        <p:blipFill>
          <a:blip r:embed="rId2">
            <a:extLst/>
          </a:blip>
          <a:stretch>
            <a:fillRect/>
          </a:stretch>
        </p:blipFill>
        <p:spPr>
          <a:xfrm>
            <a:off x="4584067" y="4277518"/>
            <a:ext cx="15203057" cy="8547547"/>
          </a:xfrm>
          <a:prstGeom prst="rect">
            <a:avLst/>
          </a:prstGeom>
          <a:ln w="12700">
            <a:miter lim="400000"/>
          </a:ln>
        </p:spPr>
      </p:pic>
      <p:sp>
        <p:nvSpPr>
          <p:cNvPr id="191" name="Açılan ekranda sanal makinenin özet bilgileri yer almaktadır."/>
          <p:cNvSpPr txBox="1"/>
          <p:nvPr/>
        </p:nvSpPr>
        <p:spPr>
          <a:xfrm>
            <a:off x="586125" y="2540000"/>
            <a:ext cx="23198976" cy="14295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Açılan ekranda sanal makinenin özet bilgileri yer almaktadır.</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DevOps"/>
          <p:cNvSpPr txBox="1"/>
          <p:nvPr>
            <p:ph type="title"/>
          </p:nvPr>
        </p:nvSpPr>
        <p:spPr>
          <a:xfrm>
            <a:off x="1270000" y="508000"/>
            <a:ext cx="21844000" cy="1557437"/>
          </a:xfrm>
          <a:prstGeom prst="rect">
            <a:avLst/>
          </a:prstGeom>
        </p:spPr>
        <p:txBody>
          <a:bodyPr/>
          <a:lstStyle/>
          <a:p>
            <a:pPr/>
            <a:r>
              <a:t>DevOps</a:t>
            </a:r>
          </a:p>
        </p:txBody>
      </p:sp>
      <p:sp>
        <p:nvSpPr>
          <p:cNvPr id="416" name="Http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2194559">
              <a:spcBef>
                <a:spcPts val="2100"/>
              </a:spcBef>
              <a:defRPr b="1" sz="4319"/>
            </a:pPr>
            <a:r>
              <a:t>Http nedir ?</a:t>
            </a:r>
          </a:p>
          <a:p>
            <a:pPr marL="502919" indent="-502919" defTabSz="2194559">
              <a:spcBef>
                <a:spcPts val="2100"/>
              </a:spcBef>
              <a:buClr>
                <a:srgbClr val="FFFFFF"/>
              </a:buClr>
              <a:buSzPct val="100000"/>
              <a:buChar char="•"/>
              <a:defRPr sz="4319"/>
            </a:pPr>
            <a:r>
              <a:t>HTTP -&gt; Hyper Text Transfer Protocol</a:t>
            </a:r>
          </a:p>
          <a:p>
            <a:pPr marL="502919" indent="-502919" defTabSz="2194559">
              <a:spcBef>
                <a:spcPts val="2100"/>
              </a:spcBef>
              <a:buClr>
                <a:srgbClr val="FFFFFF"/>
              </a:buClr>
              <a:buSzPct val="100000"/>
              <a:buChar char="•"/>
              <a:defRPr sz="4319"/>
            </a:pPr>
            <a:r>
              <a:t>Ağ üzerinde kullanılan iletişim protokolüdür.</a:t>
            </a:r>
          </a:p>
          <a:p>
            <a:pPr marL="502919" indent="-502919" defTabSz="2194559">
              <a:spcBef>
                <a:spcPts val="2100"/>
              </a:spcBef>
              <a:buClr>
                <a:srgbClr val="FFFFFF"/>
              </a:buClr>
              <a:buSzPct val="100000"/>
              <a:buChar char="•"/>
              <a:defRPr sz="4319"/>
            </a:pPr>
            <a:r>
              <a:t>İstemci ve sunucu arasındaki veri akışının kurallarını belirler</a:t>
            </a:r>
          </a:p>
          <a:p>
            <a:pPr marL="502919" indent="-502919" defTabSz="2194559">
              <a:spcBef>
                <a:spcPts val="2100"/>
              </a:spcBef>
              <a:buClr>
                <a:srgbClr val="FFFFFF"/>
              </a:buClr>
              <a:buSzPct val="100000"/>
              <a:buChar char="•"/>
              <a:defRPr sz="4319"/>
            </a:pPr>
            <a:r>
              <a:t>Ağ üzerinde client bir istek atar server geri dönüş sağlar. </a:t>
            </a:r>
          </a:p>
          <a:p>
            <a:pPr defTabSz="2194559">
              <a:spcBef>
                <a:spcPts val="2100"/>
              </a:spcBef>
              <a:defRPr b="1" sz="4319"/>
            </a:pPr>
            <a:r>
              <a:t>Server nedir ?</a:t>
            </a:r>
          </a:p>
          <a:p>
            <a:pPr marL="502919" indent="-502919" defTabSz="2194559">
              <a:spcBef>
                <a:spcPts val="2100"/>
              </a:spcBef>
              <a:buClr>
                <a:srgbClr val="FFFFFF"/>
              </a:buClr>
              <a:buSzPct val="100000"/>
              <a:buChar char="•"/>
              <a:defRPr sz="4319"/>
            </a:pPr>
            <a:r>
              <a:t>Ağdaki bilgisayarların (istemciler) erişebildiği ve belirli işlemleri gerçekleştirmek için özel olarak yapılandırılmış yüksek performanslı güçlü bilgisayarlardır</a:t>
            </a:r>
          </a:p>
          <a:p>
            <a:pPr defTabSz="2194559">
              <a:spcBef>
                <a:spcPts val="2100"/>
              </a:spcBef>
              <a:defRPr b="1" sz="4319"/>
            </a:pPr>
            <a:r>
              <a:t>Java JDK nedir ?</a:t>
            </a:r>
          </a:p>
          <a:p>
            <a:pPr marL="502919" indent="-502919" defTabSz="2194559">
              <a:spcBef>
                <a:spcPts val="2100"/>
              </a:spcBef>
              <a:buClr>
                <a:srgbClr val="FFFFFF"/>
              </a:buClr>
              <a:buSzPct val="100000"/>
              <a:buChar char="•"/>
              <a:defRPr sz="4319"/>
            </a:pPr>
            <a:r>
              <a:t>Java JDK -&gt; Java Development Kit</a:t>
            </a:r>
          </a:p>
          <a:p>
            <a:pPr marL="502919" indent="-502919" defTabSz="2194559">
              <a:spcBef>
                <a:spcPts val="2100"/>
              </a:spcBef>
              <a:buClr>
                <a:srgbClr val="FFFFFF"/>
              </a:buClr>
              <a:buSzPct val="100000"/>
              <a:buChar char="•"/>
              <a:defRPr sz="4319"/>
            </a:pPr>
            <a:r>
              <a:t>Java ile geliştirme yapmak için gerekli kütüphaneleri içinde barındıran yapıdır.</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DevOps"/>
          <p:cNvSpPr txBox="1"/>
          <p:nvPr>
            <p:ph type="title"/>
          </p:nvPr>
        </p:nvSpPr>
        <p:spPr>
          <a:xfrm>
            <a:off x="1270000" y="508000"/>
            <a:ext cx="21844000" cy="1557437"/>
          </a:xfrm>
          <a:prstGeom prst="rect">
            <a:avLst/>
          </a:prstGeom>
        </p:spPr>
        <p:txBody>
          <a:bodyPr/>
          <a:lstStyle/>
          <a:p>
            <a:pPr/>
            <a:r>
              <a:t>DevOps</a:t>
            </a:r>
          </a:p>
        </p:txBody>
      </p:sp>
      <p:sp>
        <p:nvSpPr>
          <p:cNvPr id="419" name="Maven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Maven nedir ?</a:t>
            </a:r>
          </a:p>
          <a:p>
            <a:pPr marL="558800" indent="-558800">
              <a:buClr>
                <a:srgbClr val="FFFFFF"/>
              </a:buClr>
              <a:buSzPct val="100000"/>
              <a:buChar char="•"/>
            </a:pPr>
            <a:r>
              <a:t>Yazılım projesinin geliştirilmesini kolaylaştıran, basitleştiren ve proje bağımlılıklarının kontrolünü yapmayı sağlayan bir araçtır</a:t>
            </a:r>
          </a:p>
          <a:p>
            <a:pPr marL="558800" indent="-558800">
              <a:buClr>
                <a:srgbClr val="FFFFFF"/>
              </a:buClr>
              <a:buSzPct val="100000"/>
              <a:buChar char="•"/>
            </a:pPr>
            <a:r>
              <a:t>Maven proje dosyasına eklenen bağımlılıklar ile kolay bir şekilde indirmeyi ve proje yerleştirmeyi sağlar.</a:t>
            </a:r>
          </a:p>
          <a:p>
            <a:pPr defTabSz="457200">
              <a:spcBef>
                <a:spcPts val="1200"/>
              </a:spcBef>
              <a:defRPr sz="1760">
                <a:solidFill>
                  <a:srgbClr val="212529"/>
                </a:solidFill>
                <a:latin typeface="Times Roman"/>
                <a:ea typeface="Times Roman"/>
                <a:cs typeface="Times Roman"/>
                <a:sym typeface="Times Roman"/>
              </a:defRPr>
            </a:pPr>
          </a:p>
          <a:p>
            <a:pPr>
              <a:defRPr b="1"/>
            </a:pPr>
            <a:r>
              <a:t>Clean install ne iş yapar ?</a:t>
            </a:r>
          </a:p>
          <a:p>
            <a:pPr marL="558800" indent="-558800">
              <a:buClr>
                <a:srgbClr val="FFFFFF"/>
              </a:buClr>
              <a:buSzPct val="100000"/>
              <a:buChar char="•"/>
            </a:pPr>
            <a:r>
              <a:t>Target dosyalarını temizlemek ve yeniden oluşturmak için kullanılır.</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DevOps"/>
          <p:cNvSpPr txBox="1"/>
          <p:nvPr>
            <p:ph type="title"/>
          </p:nvPr>
        </p:nvSpPr>
        <p:spPr>
          <a:xfrm>
            <a:off x="1270000" y="508000"/>
            <a:ext cx="21844000" cy="1557437"/>
          </a:xfrm>
          <a:prstGeom prst="rect">
            <a:avLst/>
          </a:prstGeom>
        </p:spPr>
        <p:txBody>
          <a:bodyPr/>
          <a:lstStyle/>
          <a:p>
            <a:pPr/>
            <a:r>
              <a:t>DevOps</a:t>
            </a:r>
          </a:p>
        </p:txBody>
      </p:sp>
      <p:sp>
        <p:nvSpPr>
          <p:cNvPr id="422" name="Docker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2170176">
              <a:spcBef>
                <a:spcPts val="2100"/>
              </a:spcBef>
              <a:defRPr b="1" sz="4272"/>
            </a:pPr>
            <a:r>
              <a:t>Docker nedir ?</a:t>
            </a:r>
          </a:p>
          <a:p>
            <a:pPr marL="497331" indent="-497331" defTabSz="2170176">
              <a:spcBef>
                <a:spcPts val="2100"/>
              </a:spcBef>
              <a:buClr>
                <a:srgbClr val="FFFFFF"/>
              </a:buClr>
              <a:buSzPct val="100000"/>
              <a:buChar char="•"/>
              <a:defRPr sz="4272"/>
            </a:pPr>
            <a:r>
              <a:t>Docker, aynı işletim sistemi üzerinde, yüzlerce hatta binlerce birbirinden izole ve bağımsız containerlar sayesinde sanallaştırma sağlayan bir platformdur.</a:t>
            </a:r>
          </a:p>
          <a:p>
            <a:pPr marL="497331" indent="-497331" defTabSz="2170176">
              <a:spcBef>
                <a:spcPts val="2100"/>
              </a:spcBef>
              <a:buClr>
                <a:srgbClr val="FFFFFF"/>
              </a:buClr>
              <a:buSzPct val="100000"/>
              <a:buChar char="•"/>
              <a:defRPr sz="4272"/>
            </a:pPr>
            <a:r>
              <a:t>Docker, uygulamaların oluşturma, yönetme, çalıştırma ve dağıtma sürecini basitleştirmeye yardımcı olur.</a:t>
            </a:r>
            <a:endParaRPr b="1"/>
          </a:p>
          <a:p>
            <a:pPr defTabSz="2170176">
              <a:spcBef>
                <a:spcPts val="2100"/>
              </a:spcBef>
              <a:defRPr b="1" sz="4272"/>
            </a:pPr>
            <a:r>
              <a:t>Docker Daemon ne iş yapar ?</a:t>
            </a:r>
          </a:p>
          <a:p>
            <a:pPr marL="497331" indent="-497331" defTabSz="2170176">
              <a:spcBef>
                <a:spcPts val="2100"/>
              </a:spcBef>
              <a:buClr>
                <a:srgbClr val="FFFFFF"/>
              </a:buClr>
              <a:buSzPct val="100000"/>
              <a:buChar char="•"/>
              <a:defRPr sz="4272"/>
            </a:pPr>
            <a:r>
              <a:t>Docker imajları, container’ları, ağları ve depolama birimlerini oluşturup yöneten bileşendir.</a:t>
            </a:r>
          </a:p>
          <a:p>
            <a:pPr defTabSz="2170176">
              <a:spcBef>
                <a:spcPts val="2100"/>
              </a:spcBef>
              <a:defRPr b="1" sz="4272"/>
            </a:pPr>
            <a:r>
              <a:t>Docker CLI ne iş yapar ?</a:t>
            </a:r>
          </a:p>
          <a:p>
            <a:pPr marL="497331" indent="-497331" defTabSz="2170176">
              <a:spcBef>
                <a:spcPts val="2100"/>
              </a:spcBef>
              <a:buClr>
                <a:srgbClr val="FFFFFF"/>
              </a:buClr>
              <a:buSzPct val="100000"/>
              <a:buChar char="•"/>
              <a:defRPr sz="4272"/>
            </a:pPr>
            <a:r>
              <a:t>Docker CLI -&gt; Command Line Interface </a:t>
            </a:r>
          </a:p>
          <a:p>
            <a:pPr marL="497331" indent="-497331" defTabSz="2170176">
              <a:spcBef>
                <a:spcPts val="2100"/>
              </a:spcBef>
              <a:buClr>
                <a:srgbClr val="FFFFFF"/>
              </a:buClr>
              <a:buSzPct val="100000"/>
              <a:buChar char="•"/>
              <a:defRPr sz="4272"/>
            </a:pPr>
            <a:r>
              <a:t>Kullanıcıların Docker Daemon ile etkileşim kurmasını ve koyternerların yönetiminin yapılmasını sağlar</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DevOps"/>
          <p:cNvSpPr txBox="1"/>
          <p:nvPr>
            <p:ph type="title"/>
          </p:nvPr>
        </p:nvSpPr>
        <p:spPr>
          <a:xfrm>
            <a:off x="1270000" y="508000"/>
            <a:ext cx="21844000" cy="1557437"/>
          </a:xfrm>
          <a:prstGeom prst="rect">
            <a:avLst/>
          </a:prstGeom>
        </p:spPr>
        <p:txBody>
          <a:bodyPr/>
          <a:lstStyle/>
          <a:p>
            <a:pPr/>
            <a:r>
              <a:t>DevOps</a:t>
            </a:r>
          </a:p>
        </p:txBody>
      </p:sp>
      <p:sp>
        <p:nvSpPr>
          <p:cNvPr id="425" name="docker search nginx…"/>
          <p:cNvSpPr txBox="1"/>
          <p:nvPr/>
        </p:nvSpPr>
        <p:spPr>
          <a:xfrm>
            <a:off x="562428" y="3042870"/>
            <a:ext cx="9959596" cy="91269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docker search nginx</a:t>
            </a:r>
          </a:p>
          <a:p>
            <a:pPr marL="558800" indent="-558800">
              <a:buClr>
                <a:srgbClr val="FFFFFF"/>
              </a:buClr>
              <a:buSzPct val="100000"/>
              <a:buChar char="•"/>
            </a:pPr>
            <a:r>
              <a:t>Nginx image hakkında bilgi verir.</a:t>
            </a:r>
          </a:p>
        </p:txBody>
      </p:sp>
      <p:pic>
        <p:nvPicPr>
          <p:cNvPr id="426" name="Screenshot 2024-03-09 at 21.30.36.png" descr="Screenshot 2024-03-09 at 21.30.36.png"/>
          <p:cNvPicPr>
            <a:picLocks noChangeAspect="1"/>
          </p:cNvPicPr>
          <p:nvPr/>
        </p:nvPicPr>
        <p:blipFill>
          <a:blip r:embed="rId2">
            <a:extLst/>
          </a:blip>
          <a:srcRect l="513" t="1152" r="5117" b="1152"/>
          <a:stretch>
            <a:fillRect/>
          </a:stretch>
        </p:blipFill>
        <p:spPr>
          <a:xfrm>
            <a:off x="10876130" y="3098521"/>
            <a:ext cx="13076701" cy="9127094"/>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DevOps"/>
          <p:cNvSpPr txBox="1"/>
          <p:nvPr>
            <p:ph type="title"/>
          </p:nvPr>
        </p:nvSpPr>
        <p:spPr>
          <a:xfrm>
            <a:off x="1270000" y="508000"/>
            <a:ext cx="21844000" cy="1557437"/>
          </a:xfrm>
          <a:prstGeom prst="rect">
            <a:avLst/>
          </a:prstGeom>
        </p:spPr>
        <p:txBody>
          <a:bodyPr/>
          <a:lstStyle/>
          <a:p>
            <a:pPr/>
            <a:r>
              <a:t>DevOps</a:t>
            </a:r>
          </a:p>
        </p:txBody>
      </p:sp>
      <p:sp>
        <p:nvSpPr>
          <p:cNvPr id="429" name="docker pull nginx…"/>
          <p:cNvSpPr txBox="1"/>
          <p:nvPr/>
        </p:nvSpPr>
        <p:spPr>
          <a:xfrm>
            <a:off x="586125" y="2540000"/>
            <a:ext cx="22304143" cy="31111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docker pull nginx</a:t>
            </a:r>
          </a:p>
          <a:p>
            <a:pPr marL="558800" indent="-558800">
              <a:buClr>
                <a:srgbClr val="FFFFFF"/>
              </a:buClr>
              <a:buSzPct val="100000"/>
              <a:buChar char="•"/>
            </a:pPr>
            <a:r>
              <a:t>Docker Hub’ tan nginx image çekmek için kullanılır.</a:t>
            </a:r>
          </a:p>
        </p:txBody>
      </p:sp>
      <p:pic>
        <p:nvPicPr>
          <p:cNvPr id="430" name="Screenshot 2024-03-09 at 21.32.08.png" descr="Screenshot 2024-03-09 at 21.32.08.png"/>
          <p:cNvPicPr>
            <a:picLocks noChangeAspect="1"/>
          </p:cNvPicPr>
          <p:nvPr/>
        </p:nvPicPr>
        <p:blipFill>
          <a:blip r:embed="rId2">
            <a:extLst/>
          </a:blip>
          <a:srcRect l="426" t="0" r="426" b="31996"/>
          <a:stretch>
            <a:fillRect/>
          </a:stretch>
        </p:blipFill>
        <p:spPr>
          <a:xfrm>
            <a:off x="4809751" y="5865048"/>
            <a:ext cx="13856781" cy="7373424"/>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DevOps"/>
          <p:cNvSpPr txBox="1"/>
          <p:nvPr>
            <p:ph type="title"/>
          </p:nvPr>
        </p:nvSpPr>
        <p:spPr>
          <a:xfrm>
            <a:off x="1270000" y="508000"/>
            <a:ext cx="21844000" cy="1557437"/>
          </a:xfrm>
          <a:prstGeom prst="rect">
            <a:avLst/>
          </a:prstGeom>
        </p:spPr>
        <p:txBody>
          <a:bodyPr/>
          <a:lstStyle/>
          <a:p>
            <a:pPr/>
            <a:r>
              <a:t>DevOps</a:t>
            </a:r>
          </a:p>
        </p:txBody>
      </p:sp>
      <p:sp>
        <p:nvSpPr>
          <p:cNvPr id="433" name="Aşağıdaki özelliklere sahip nginx container oluşturma…"/>
          <p:cNvSpPr txBox="1"/>
          <p:nvPr/>
        </p:nvSpPr>
        <p:spPr>
          <a:xfrm>
            <a:off x="586125" y="2540000"/>
            <a:ext cx="23211750" cy="58726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2267711">
              <a:spcBef>
                <a:spcPts val="2200"/>
              </a:spcBef>
              <a:defRPr b="1" sz="4464"/>
            </a:pPr>
            <a:r>
              <a:t>Aşağıdaki özelliklere sahip nginx container oluşturma</a:t>
            </a:r>
          </a:p>
          <a:p>
            <a:pPr marL="519684" indent="-519684" defTabSz="2267711">
              <a:spcBef>
                <a:spcPts val="2200"/>
              </a:spcBef>
              <a:buClr>
                <a:srgbClr val="FFFFFF"/>
              </a:buClr>
              <a:buSzPct val="100000"/>
              <a:buChar char="•"/>
              <a:defRPr sz="4464"/>
            </a:pPr>
            <a:r>
              <a:t>80 portundan 6666 portuna yönlendiren,</a:t>
            </a:r>
          </a:p>
          <a:p>
            <a:pPr marL="519684" indent="-519684" defTabSz="2267711">
              <a:spcBef>
                <a:spcPts val="2200"/>
              </a:spcBef>
              <a:buClr>
                <a:srgbClr val="FFFFFF"/>
              </a:buClr>
              <a:buSzPct val="100000"/>
              <a:buChar char="•"/>
              <a:defRPr sz="4464"/>
            </a:pPr>
            <a:r>
              <a:t>arka planda çalışan(-d)</a:t>
            </a:r>
          </a:p>
          <a:p>
            <a:pPr marL="519684" indent="-519684" defTabSz="2267711">
              <a:spcBef>
                <a:spcPts val="2200"/>
              </a:spcBef>
              <a:buClr>
                <a:srgbClr val="FFFFFF"/>
              </a:buClr>
              <a:buSzPct val="100000"/>
              <a:buChar char="•"/>
              <a:defRPr sz="4464"/>
            </a:pPr>
            <a:r>
              <a:t>yeni adı web_2 (--name)</a:t>
            </a:r>
          </a:p>
          <a:p>
            <a:pPr marL="519684" indent="-519684" defTabSz="2267711">
              <a:spcBef>
                <a:spcPts val="2200"/>
              </a:spcBef>
              <a:buClr>
                <a:srgbClr val="FFFFFF"/>
              </a:buClr>
              <a:buSzPct val="100000"/>
              <a:buChar char="•"/>
              <a:defRPr sz="4464"/>
            </a:pPr>
            <a:r>
              <a:t>container kapatıldıktan sonra silinen komut (--rm)</a:t>
            </a:r>
          </a:p>
        </p:txBody>
      </p:sp>
      <p:pic>
        <p:nvPicPr>
          <p:cNvPr id="434" name="Screenshot 2024-03-09 at 21.38.35.png" descr="Screenshot 2024-03-09 at 21.38.35.png"/>
          <p:cNvPicPr>
            <a:picLocks noChangeAspect="1"/>
          </p:cNvPicPr>
          <p:nvPr/>
        </p:nvPicPr>
        <p:blipFill>
          <a:blip r:embed="rId2">
            <a:extLst/>
          </a:blip>
          <a:srcRect l="112" t="0" r="13447" b="61600"/>
          <a:stretch>
            <a:fillRect/>
          </a:stretch>
        </p:blipFill>
        <p:spPr>
          <a:xfrm>
            <a:off x="4887515" y="8887388"/>
            <a:ext cx="14609154" cy="4163527"/>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DevOps"/>
          <p:cNvSpPr txBox="1"/>
          <p:nvPr>
            <p:ph type="title"/>
          </p:nvPr>
        </p:nvSpPr>
        <p:spPr>
          <a:xfrm>
            <a:off x="1270000" y="508000"/>
            <a:ext cx="21844000" cy="1557437"/>
          </a:xfrm>
          <a:prstGeom prst="rect">
            <a:avLst/>
          </a:prstGeom>
        </p:spPr>
        <p:txBody>
          <a:bodyPr/>
          <a:lstStyle/>
          <a:p>
            <a:pPr/>
            <a:r>
              <a:t>DevOps</a:t>
            </a:r>
          </a:p>
        </p:txBody>
      </p:sp>
      <p:sp>
        <p:nvSpPr>
          <p:cNvPr id="437" name="Github adresindeki veriyi github ile clone yapalım.  Yapılacakları aşağıda yazılmıştır.…"/>
          <p:cNvSpPr txBox="1"/>
          <p:nvPr/>
        </p:nvSpPr>
        <p:spPr>
          <a:xfrm>
            <a:off x="586125" y="2540000"/>
            <a:ext cx="22910289" cy="28734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2218944">
              <a:spcBef>
                <a:spcPts val="2100"/>
              </a:spcBef>
              <a:defRPr b="1" sz="4368"/>
            </a:pPr>
            <a:r>
              <a:t>Github adresindeki veriyi github ile clone yapalım.  Yapılacakları aşağıda yazılmıştır.</a:t>
            </a:r>
          </a:p>
          <a:p>
            <a:pPr marL="508508" indent="-508508" defTabSz="2218944">
              <a:spcBef>
                <a:spcPts val="2100"/>
              </a:spcBef>
              <a:buClr>
                <a:srgbClr val="FFFFFF"/>
              </a:buClr>
              <a:buSzPct val="100000"/>
              <a:buChar char="•"/>
              <a:defRPr sz="4368"/>
            </a:pPr>
            <a:r>
              <a:t>git clone URL_ADDRESS</a:t>
            </a:r>
          </a:p>
        </p:txBody>
      </p:sp>
      <p:pic>
        <p:nvPicPr>
          <p:cNvPr id="438" name="Screenshot 2024-03-13 at 20.32.47.png" descr="Screenshot 2024-03-13 at 20.32.47.png"/>
          <p:cNvPicPr>
            <a:picLocks noChangeAspect="1"/>
          </p:cNvPicPr>
          <p:nvPr/>
        </p:nvPicPr>
        <p:blipFill>
          <a:blip r:embed="rId2">
            <a:extLst/>
          </a:blip>
          <a:srcRect l="532" t="0" r="0" b="767"/>
          <a:stretch>
            <a:fillRect/>
          </a:stretch>
        </p:blipFill>
        <p:spPr>
          <a:xfrm>
            <a:off x="3881605" y="5887981"/>
            <a:ext cx="14674823" cy="6870106"/>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DevOps"/>
          <p:cNvSpPr txBox="1"/>
          <p:nvPr>
            <p:ph type="title"/>
          </p:nvPr>
        </p:nvSpPr>
        <p:spPr>
          <a:xfrm>
            <a:off x="1270000" y="508000"/>
            <a:ext cx="21844000" cy="1557437"/>
          </a:xfrm>
          <a:prstGeom prst="rect">
            <a:avLst/>
          </a:prstGeom>
        </p:spPr>
        <p:txBody>
          <a:bodyPr/>
          <a:lstStyle/>
          <a:p>
            <a:pPr/>
            <a:r>
              <a:t>DevOps</a:t>
            </a:r>
          </a:p>
        </p:txBody>
      </p:sp>
      <p:sp>
        <p:nvSpPr>
          <p:cNvPr id="441" name="JAR dosyasının Dockerfile ve docker-compose.yml yazarak image oluşturalım."/>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424687" indent="-424687" defTabSz="1853183">
              <a:spcBef>
                <a:spcPts val="1800"/>
              </a:spcBef>
              <a:buClr>
                <a:srgbClr val="FFFFFF"/>
              </a:buClr>
              <a:buSzPct val="100000"/>
              <a:buChar char="•"/>
              <a:defRPr sz="3648"/>
            </a:lvl1pPr>
          </a:lstStyle>
          <a:p>
            <a:pPr/>
            <a:r>
              <a:t>JAR dosyasının Dockerfile ve docker-compose.yml yazarak image oluşturalım.</a:t>
            </a:r>
          </a:p>
        </p:txBody>
      </p:sp>
      <p:pic>
        <p:nvPicPr>
          <p:cNvPr id="442" name="Screenshot 2024-03-12 at 21.59.07.png" descr="Screenshot 2024-03-12 at 21.59.07.png"/>
          <p:cNvPicPr>
            <a:picLocks noChangeAspect="1"/>
          </p:cNvPicPr>
          <p:nvPr/>
        </p:nvPicPr>
        <p:blipFill>
          <a:blip r:embed="rId2">
            <a:extLst/>
          </a:blip>
          <a:srcRect l="22892" t="3720" r="8530" b="36301"/>
          <a:stretch>
            <a:fillRect/>
          </a:stretch>
        </p:blipFill>
        <p:spPr>
          <a:xfrm>
            <a:off x="4041576" y="4032448"/>
            <a:ext cx="16300947" cy="8910481"/>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DevOps"/>
          <p:cNvSpPr txBox="1"/>
          <p:nvPr>
            <p:ph type="title"/>
          </p:nvPr>
        </p:nvSpPr>
        <p:spPr>
          <a:xfrm>
            <a:off x="1270000" y="508000"/>
            <a:ext cx="21844000" cy="1557437"/>
          </a:xfrm>
          <a:prstGeom prst="rect">
            <a:avLst/>
          </a:prstGeom>
        </p:spPr>
        <p:txBody>
          <a:bodyPr/>
          <a:lstStyle/>
          <a:p>
            <a:pPr/>
            <a:r>
              <a:t>DevOps</a:t>
            </a:r>
          </a:p>
        </p:txBody>
      </p:sp>
      <p:sp>
        <p:nvSpPr>
          <p:cNvPr id="445" name="JAR dosyasının Dockerfile ve docker-compose.yml yazarak image oluşturalım."/>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424687" indent="-424687" defTabSz="1853183">
              <a:spcBef>
                <a:spcPts val="1800"/>
              </a:spcBef>
              <a:buClr>
                <a:srgbClr val="FFFFFF"/>
              </a:buClr>
              <a:buSzPct val="100000"/>
              <a:buChar char="•"/>
              <a:defRPr sz="3648"/>
            </a:lvl1pPr>
          </a:lstStyle>
          <a:p>
            <a:pPr/>
            <a:r>
              <a:t>JAR dosyasının Dockerfile ve docker-compose.yml yazarak image oluşturalım.</a:t>
            </a:r>
          </a:p>
        </p:txBody>
      </p:sp>
      <p:pic>
        <p:nvPicPr>
          <p:cNvPr id="446" name="Screenshot 2024-03-12 at 21.59.13.png" descr="Screenshot 2024-03-12 at 21.59.13.png"/>
          <p:cNvPicPr>
            <a:picLocks noChangeAspect="1"/>
          </p:cNvPicPr>
          <p:nvPr/>
        </p:nvPicPr>
        <p:blipFill>
          <a:blip r:embed="rId2">
            <a:extLst/>
          </a:blip>
          <a:srcRect l="23810" t="3578" r="10790" b="39223"/>
          <a:stretch>
            <a:fillRect/>
          </a:stretch>
        </p:blipFill>
        <p:spPr>
          <a:xfrm>
            <a:off x="4041576" y="4032448"/>
            <a:ext cx="16300947" cy="8910481"/>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DevOps"/>
          <p:cNvSpPr txBox="1"/>
          <p:nvPr>
            <p:ph type="title"/>
          </p:nvPr>
        </p:nvSpPr>
        <p:spPr>
          <a:xfrm>
            <a:off x="1270000" y="508000"/>
            <a:ext cx="21844000" cy="1557437"/>
          </a:xfrm>
          <a:prstGeom prst="rect">
            <a:avLst/>
          </a:prstGeom>
        </p:spPr>
        <p:txBody>
          <a:bodyPr/>
          <a:lstStyle/>
          <a:p>
            <a:pPr/>
            <a:r>
              <a:t>DevOps</a:t>
            </a:r>
          </a:p>
        </p:txBody>
      </p:sp>
      <p:sp>
        <p:nvSpPr>
          <p:cNvPr id="449" name="JAR dosyasının Dockerfile ve docker-compose.yml yazarak image oluşturalım."/>
          <p:cNvSpPr txBox="1"/>
          <p:nvPr/>
        </p:nvSpPr>
        <p:spPr>
          <a:xfrm>
            <a:off x="586125" y="2540000"/>
            <a:ext cx="23334293" cy="15535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JAR dosyasının Dockerfile ve docker-compose.yml yazarak image oluşturalım.</a:t>
            </a:r>
          </a:p>
        </p:txBody>
      </p:sp>
      <p:pic>
        <p:nvPicPr>
          <p:cNvPr id="450" name="Screenshot 2024-03-12 at 21.06.06.png" descr="Screenshot 2024-03-12 at 21.06.06.png"/>
          <p:cNvPicPr>
            <a:picLocks noChangeAspect="1"/>
          </p:cNvPicPr>
          <p:nvPr/>
        </p:nvPicPr>
        <p:blipFill>
          <a:blip r:embed="rId2">
            <a:extLst/>
          </a:blip>
          <a:srcRect l="0" t="0" r="0" b="12640"/>
          <a:stretch>
            <a:fillRect/>
          </a:stretch>
        </p:blipFill>
        <p:spPr>
          <a:xfrm>
            <a:off x="4366104" y="5275908"/>
            <a:ext cx="15004561" cy="8192411"/>
          </a:xfrm>
          <a:prstGeom prst="rect">
            <a:avLst/>
          </a:prstGeom>
          <a:ln w="12700">
            <a:miter lim="400000"/>
          </a:ln>
        </p:spPr>
      </p:pic>
      <p:sp>
        <p:nvSpPr>
          <p:cNvPr id="451" name="docker compose -f docker-compose.yml up"/>
          <p:cNvSpPr txBox="1"/>
          <p:nvPr/>
        </p:nvSpPr>
        <p:spPr>
          <a:xfrm>
            <a:off x="767485" y="3840908"/>
            <a:ext cx="11054081"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44500" indent="-444500" defTabSz="825500">
              <a:spcBef>
                <a:spcPts val="0"/>
              </a:spcBef>
              <a:buSzPct val="100000"/>
              <a:buAutoNum type="arabicPeriod" startAt="1"/>
              <a:defRPr sz="4000">
                <a:solidFill>
                  <a:srgbClr val="929292"/>
                </a:solidFill>
              </a:defRPr>
            </a:lvl1pPr>
          </a:lstStyle>
          <a:p>
            <a:pPr/>
            <a:r>
              <a:t>docker compose -f docker-compose.yml up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Ubuntu Kurulumu"/>
          <p:cNvSpPr txBox="1"/>
          <p:nvPr>
            <p:ph type="title"/>
          </p:nvPr>
        </p:nvSpPr>
        <p:spPr>
          <a:xfrm>
            <a:off x="1270000" y="508000"/>
            <a:ext cx="21844000" cy="1557437"/>
          </a:xfrm>
          <a:prstGeom prst="rect">
            <a:avLst/>
          </a:prstGeom>
        </p:spPr>
        <p:txBody>
          <a:bodyPr/>
          <a:lstStyle/>
          <a:p>
            <a:pPr/>
            <a:r>
              <a:t>Ubuntu Kurulumu</a:t>
            </a:r>
          </a:p>
        </p:txBody>
      </p:sp>
      <p:pic>
        <p:nvPicPr>
          <p:cNvPr id="194" name="Ekran görüntüsü 2024-03-04 230246.png" descr="Ekran görüntüsü 2024-03-04 230246.png"/>
          <p:cNvPicPr>
            <a:picLocks noChangeAspect="1"/>
          </p:cNvPicPr>
          <p:nvPr/>
        </p:nvPicPr>
        <p:blipFill>
          <a:blip r:embed="rId2">
            <a:extLst/>
          </a:blip>
          <a:stretch>
            <a:fillRect/>
          </a:stretch>
        </p:blipFill>
        <p:spPr>
          <a:xfrm>
            <a:off x="4584067" y="4683918"/>
            <a:ext cx="15203057" cy="8547547"/>
          </a:xfrm>
          <a:prstGeom prst="rect">
            <a:avLst/>
          </a:prstGeom>
          <a:ln w="12700">
            <a:miter lim="400000"/>
          </a:ln>
        </p:spPr>
      </p:pic>
      <p:sp>
        <p:nvSpPr>
          <p:cNvPr id="195" name="Genel sekmesinde local bilgisayar ve sanal makina arasında kopyala yapıştır , sürükle bırak  gibi işlemleri yapabilmek için çift yönlü olarak seçiyoruz."/>
          <p:cNvSpPr txBox="1"/>
          <p:nvPr/>
        </p:nvSpPr>
        <p:spPr>
          <a:xfrm>
            <a:off x="586125" y="2540000"/>
            <a:ext cx="23266401" cy="190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Genel sekmesinde local bilgisayar ve sanal makina arasında kopyala yapıştır , sürükle bırak  gibi işlemleri yapabilmek için çift yönlü olarak seçiyoruz. </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DevOps"/>
          <p:cNvSpPr txBox="1"/>
          <p:nvPr>
            <p:ph type="title"/>
          </p:nvPr>
        </p:nvSpPr>
        <p:spPr>
          <a:xfrm>
            <a:off x="1270000" y="508000"/>
            <a:ext cx="21844000" cy="1557437"/>
          </a:xfrm>
          <a:prstGeom prst="rect">
            <a:avLst/>
          </a:prstGeom>
        </p:spPr>
        <p:txBody>
          <a:bodyPr/>
          <a:lstStyle/>
          <a:p>
            <a:pPr/>
            <a:r>
              <a:t>DevOps</a:t>
            </a:r>
          </a:p>
        </p:txBody>
      </p:sp>
      <p:sp>
        <p:nvSpPr>
          <p:cNvPr id="454" name="JAR dosyasının Dockerfile ve docker-compose.yml yazarak image oluşturalım.…"/>
          <p:cNvSpPr txBox="1"/>
          <p:nvPr/>
        </p:nvSpPr>
        <p:spPr>
          <a:xfrm>
            <a:off x="586125" y="2540000"/>
            <a:ext cx="23334293" cy="15535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24687" indent="-424687" defTabSz="1853183">
              <a:spcBef>
                <a:spcPts val="1800"/>
              </a:spcBef>
              <a:buClr>
                <a:srgbClr val="FFFFFF"/>
              </a:buClr>
              <a:buSzPct val="100000"/>
              <a:buChar char="•"/>
              <a:defRPr sz="3648"/>
            </a:pPr>
            <a:r>
              <a:t>JAR dosyasının Dockerfile ve docker-compose.yml yazarak image oluşturalım.</a:t>
            </a:r>
          </a:p>
          <a:p>
            <a:pPr marL="424687" indent="-424687" defTabSz="1853183">
              <a:spcBef>
                <a:spcPts val="1800"/>
              </a:spcBef>
              <a:buClr>
                <a:srgbClr val="FFFFFF"/>
              </a:buClr>
              <a:buSzPct val="100000"/>
              <a:buChar char="•"/>
              <a:defRPr sz="3648"/>
            </a:pPr>
            <a:r>
              <a:t>localhost:3000 </a:t>
            </a:r>
          </a:p>
        </p:txBody>
      </p:sp>
      <p:pic>
        <p:nvPicPr>
          <p:cNvPr id="455" name="Screenshot 2024-03-12 at 21.11.18.png" descr="Screenshot 2024-03-12 at 21.11.18.png"/>
          <p:cNvPicPr>
            <a:picLocks noChangeAspect="1"/>
          </p:cNvPicPr>
          <p:nvPr/>
        </p:nvPicPr>
        <p:blipFill>
          <a:blip r:embed="rId2">
            <a:extLst/>
          </a:blip>
          <a:srcRect l="0" t="607" r="0" b="11932"/>
          <a:stretch>
            <a:fillRect/>
          </a:stretch>
        </p:blipFill>
        <p:spPr>
          <a:xfrm>
            <a:off x="4366104" y="4557838"/>
            <a:ext cx="16300947" cy="8910481"/>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DevOps"/>
          <p:cNvSpPr txBox="1"/>
          <p:nvPr>
            <p:ph type="title"/>
          </p:nvPr>
        </p:nvSpPr>
        <p:spPr>
          <a:xfrm>
            <a:off x="1270000" y="508000"/>
            <a:ext cx="21844000" cy="1557437"/>
          </a:xfrm>
          <a:prstGeom prst="rect">
            <a:avLst/>
          </a:prstGeom>
        </p:spPr>
        <p:txBody>
          <a:bodyPr/>
          <a:lstStyle/>
          <a:p>
            <a:pPr/>
            <a:r>
              <a:t>DevOps</a:t>
            </a:r>
          </a:p>
        </p:txBody>
      </p:sp>
      <p:sp>
        <p:nvSpPr>
          <p:cNvPr id="458" name="Docker hub repo oluşturma"/>
          <p:cNvSpPr txBox="1"/>
          <p:nvPr/>
        </p:nvSpPr>
        <p:spPr>
          <a:xfrm>
            <a:off x="586125" y="2540000"/>
            <a:ext cx="23334293" cy="15535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Docker hub repo oluşturma</a:t>
            </a:r>
          </a:p>
        </p:txBody>
      </p:sp>
      <p:pic>
        <p:nvPicPr>
          <p:cNvPr id="459" name="Screenshot 2024-03-12 at 21.41.05.png" descr="Screenshot 2024-03-12 at 21.41.05.png"/>
          <p:cNvPicPr>
            <a:picLocks noChangeAspect="1"/>
          </p:cNvPicPr>
          <p:nvPr/>
        </p:nvPicPr>
        <p:blipFill>
          <a:blip r:embed="rId2">
            <a:extLst/>
          </a:blip>
          <a:srcRect l="0" t="607" r="0" b="11932"/>
          <a:stretch>
            <a:fillRect/>
          </a:stretch>
        </p:blipFill>
        <p:spPr>
          <a:xfrm>
            <a:off x="4366104" y="4557838"/>
            <a:ext cx="16300947" cy="8910481"/>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DevOps"/>
          <p:cNvSpPr txBox="1"/>
          <p:nvPr>
            <p:ph type="title"/>
          </p:nvPr>
        </p:nvSpPr>
        <p:spPr>
          <a:xfrm>
            <a:off x="1270000" y="508000"/>
            <a:ext cx="21844000" cy="1557437"/>
          </a:xfrm>
          <a:prstGeom prst="rect">
            <a:avLst/>
          </a:prstGeom>
        </p:spPr>
        <p:txBody>
          <a:bodyPr/>
          <a:lstStyle/>
          <a:p>
            <a:pPr/>
            <a:r>
              <a:t>DevOps</a:t>
            </a:r>
          </a:p>
        </p:txBody>
      </p:sp>
      <p:sp>
        <p:nvSpPr>
          <p:cNvPr id="462" name="Bu oluşturduğunuz image kendi dockerHub'ta repository'a pushlama"/>
          <p:cNvSpPr txBox="1"/>
          <p:nvPr/>
        </p:nvSpPr>
        <p:spPr>
          <a:xfrm>
            <a:off x="586125" y="2540000"/>
            <a:ext cx="23334293" cy="15535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Bu oluşturduğunuz image kendi dockerHub'ta repository'a pushlama</a:t>
            </a:r>
          </a:p>
        </p:txBody>
      </p:sp>
      <p:pic>
        <p:nvPicPr>
          <p:cNvPr id="463" name="Screenshot 2024-03-12 at 21.45.14.png" descr="Screenshot 2024-03-12 at 21.45.14.png"/>
          <p:cNvPicPr>
            <a:picLocks noChangeAspect="1"/>
          </p:cNvPicPr>
          <p:nvPr/>
        </p:nvPicPr>
        <p:blipFill>
          <a:blip r:embed="rId2">
            <a:extLst/>
          </a:blip>
          <a:srcRect l="0" t="362" r="0" b="25097"/>
          <a:stretch>
            <a:fillRect/>
          </a:stretch>
        </p:blipFill>
        <p:spPr>
          <a:xfrm>
            <a:off x="3067992" y="6036439"/>
            <a:ext cx="13614854" cy="7442199"/>
          </a:xfrm>
          <a:prstGeom prst="rect">
            <a:avLst/>
          </a:prstGeom>
          <a:ln w="12700">
            <a:miter lim="400000"/>
          </a:ln>
        </p:spPr>
      </p:pic>
      <p:sp>
        <p:nvSpPr>
          <p:cNvPr id="464" name="docker login…"/>
          <p:cNvSpPr txBox="1"/>
          <p:nvPr/>
        </p:nvSpPr>
        <p:spPr>
          <a:xfrm>
            <a:off x="1344424" y="3696665"/>
            <a:ext cx="19468102" cy="2788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40833" indent="-740833" defTabSz="825500">
              <a:spcBef>
                <a:spcPts val="0"/>
              </a:spcBef>
              <a:buSzPct val="100000"/>
              <a:buAutoNum type="arabicPeriod" startAt="1"/>
              <a:defRPr sz="4000">
                <a:solidFill>
                  <a:srgbClr val="929292"/>
                </a:solidFill>
              </a:defRPr>
            </a:pPr>
            <a:r>
              <a:t>docker login</a:t>
            </a:r>
          </a:p>
          <a:p>
            <a:pPr marL="740833" indent="-740833" defTabSz="825500">
              <a:spcBef>
                <a:spcPts val="0"/>
              </a:spcBef>
              <a:buSzPct val="100000"/>
              <a:buAutoNum type="arabicPeriod" startAt="1"/>
              <a:defRPr sz="4000">
                <a:solidFill>
                  <a:srgbClr val="929292"/>
                </a:solidFill>
              </a:defRPr>
            </a:pPr>
            <a:r>
              <a:t>docker image tag my_backend:latest yeterkarakus/backend_spring</a:t>
            </a:r>
          </a:p>
          <a:p>
            <a:pPr marL="740833" indent="-740833" defTabSz="825500">
              <a:spcBef>
                <a:spcPts val="0"/>
              </a:spcBef>
              <a:buSzPct val="100000"/>
              <a:buAutoNum type="arabicPeriod" startAt="1"/>
              <a:defRPr sz="4000">
                <a:solidFill>
                  <a:srgbClr val="929292"/>
                </a:solidFill>
              </a:defRPr>
            </a:pPr>
            <a:r>
              <a:t>docker push yeterkarakus/backend_spring</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DevOps"/>
          <p:cNvSpPr txBox="1"/>
          <p:nvPr>
            <p:ph type="title"/>
          </p:nvPr>
        </p:nvSpPr>
        <p:spPr>
          <a:xfrm>
            <a:off x="1270000" y="508000"/>
            <a:ext cx="21844000" cy="1557437"/>
          </a:xfrm>
          <a:prstGeom prst="rect">
            <a:avLst/>
          </a:prstGeom>
        </p:spPr>
        <p:txBody>
          <a:bodyPr/>
          <a:lstStyle/>
          <a:p>
            <a:pPr/>
            <a:r>
              <a:t>DevOps</a:t>
            </a:r>
          </a:p>
        </p:txBody>
      </p:sp>
      <p:sp>
        <p:nvSpPr>
          <p:cNvPr id="467" name="Kendi repository gönderdiğiniz bu image docker pull … diyerek tekrardan local bilgisayarına veriyi alma"/>
          <p:cNvSpPr txBox="1"/>
          <p:nvPr/>
        </p:nvSpPr>
        <p:spPr>
          <a:xfrm>
            <a:off x="586125" y="2540000"/>
            <a:ext cx="23334293" cy="15535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497331" indent="-497331" defTabSz="2170176">
              <a:spcBef>
                <a:spcPts val="2100"/>
              </a:spcBef>
              <a:buClr>
                <a:srgbClr val="FFFFFF"/>
              </a:buClr>
              <a:buSzPct val="100000"/>
              <a:buChar char="•"/>
              <a:defRPr sz="4272"/>
            </a:lvl1pPr>
          </a:lstStyle>
          <a:p>
            <a:pPr/>
            <a:r>
              <a:t>Kendi repository gönderdiğiniz bu image docker pull … diyerek tekrardan local bilgisayarına veriyi alma</a:t>
            </a:r>
          </a:p>
        </p:txBody>
      </p:sp>
      <p:pic>
        <p:nvPicPr>
          <p:cNvPr id="468" name="Screenshot 2024-03-12 at 21.46.20.png" descr="Screenshot 2024-03-12 at 21.46.20.png"/>
          <p:cNvPicPr>
            <a:picLocks noChangeAspect="1"/>
          </p:cNvPicPr>
          <p:nvPr/>
        </p:nvPicPr>
        <p:blipFill>
          <a:blip r:embed="rId2">
            <a:extLst/>
          </a:blip>
          <a:srcRect l="0" t="0" r="0" b="25318"/>
          <a:stretch>
            <a:fillRect/>
          </a:stretch>
        </p:blipFill>
        <p:spPr>
          <a:xfrm>
            <a:off x="4366104" y="5484402"/>
            <a:ext cx="14626117" cy="7983917"/>
          </a:xfrm>
          <a:prstGeom prst="rect">
            <a:avLst/>
          </a:prstGeom>
          <a:ln w="12700">
            <a:miter lim="400000"/>
          </a:ln>
        </p:spPr>
      </p:pic>
      <p:sp>
        <p:nvSpPr>
          <p:cNvPr id="469" name="docker pull yeterkarakus/backend_spring:latest"/>
          <p:cNvSpPr txBox="1"/>
          <p:nvPr/>
        </p:nvSpPr>
        <p:spPr>
          <a:xfrm>
            <a:off x="695368" y="4261589"/>
            <a:ext cx="20669395" cy="14427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740833" indent="-740833" defTabSz="825500">
              <a:spcBef>
                <a:spcPts val="0"/>
              </a:spcBef>
              <a:buSzPct val="100000"/>
              <a:buAutoNum type="arabicPeriod" startAt="1"/>
              <a:defRPr sz="4000">
                <a:solidFill>
                  <a:srgbClr val="929292"/>
                </a:solidFill>
              </a:defRPr>
            </a:lvl1pPr>
          </a:lstStyle>
          <a:p>
            <a:pPr/>
            <a:r>
              <a:t>docker pull yeterkarakus/backend_spring:latest</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DevOps"/>
          <p:cNvSpPr txBox="1"/>
          <p:nvPr>
            <p:ph type="title"/>
          </p:nvPr>
        </p:nvSpPr>
        <p:spPr>
          <a:xfrm>
            <a:off x="1270000" y="508000"/>
            <a:ext cx="21844000" cy="1557437"/>
          </a:xfrm>
          <a:prstGeom prst="rect">
            <a:avLst/>
          </a:prstGeom>
        </p:spPr>
        <p:txBody>
          <a:bodyPr/>
          <a:lstStyle/>
          <a:p>
            <a:pPr/>
            <a:r>
              <a:t>DevOps</a:t>
            </a:r>
          </a:p>
        </p:txBody>
      </p:sp>
      <p:sp>
        <p:nvSpPr>
          <p:cNvPr id="472" name="SonarQube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SonarQube nedir ?</a:t>
            </a:r>
          </a:p>
          <a:p>
            <a:pPr marL="558800" indent="-558800">
              <a:buClr>
                <a:srgbClr val="FFFFFF"/>
              </a:buClr>
              <a:buSzPct val="100000"/>
              <a:buChar char="•"/>
            </a:pPr>
            <a:r>
              <a:t>Statik kod analizi yapmaya yarayan bir araçtır.</a:t>
            </a:r>
          </a:p>
          <a:p>
            <a:pPr marL="558800" indent="-558800">
              <a:buClr>
                <a:srgbClr val="FFFFFF"/>
              </a:buClr>
              <a:buSzPct val="100000"/>
              <a:buChar char="•"/>
            </a:pPr>
            <a:r>
              <a:t>Projede bulunan hataları, kod tekrarları, güvenlik açıkları gibi parametreleri analiz eder.</a:t>
            </a:r>
          </a:p>
          <a:p>
            <a:pPr marL="558800" indent="-558800">
              <a:buClr>
                <a:srgbClr val="FFFFFF"/>
              </a:buClr>
              <a:buSzPct val="100000"/>
              <a:buChar char="•"/>
            </a:pPr>
            <a:r>
              <a:t>Kod kalitesini arttırmaya yardımcı olur.</a:t>
            </a:r>
          </a:p>
          <a:p>
            <a:pPr marL="558800" indent="-558800">
              <a:buClr>
                <a:srgbClr val="FFFFFF"/>
              </a:buClr>
              <a:buSzPct val="100000"/>
              <a:buChar char="•"/>
            </a:pPr>
            <a:r>
              <a:t>Hem hataları gösterir hem de öneri sunar.</a:t>
            </a:r>
          </a:p>
          <a:p>
            <a:pPr marL="558800" indent="-558800">
              <a:buClr>
                <a:srgbClr val="FFFFFF"/>
              </a:buClr>
              <a:buSzPct val="100000"/>
              <a:buChar char="•"/>
            </a:pPr>
            <a:r>
              <a:t>Java dili ile yazılmıştır.</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DevOps"/>
          <p:cNvSpPr txBox="1"/>
          <p:nvPr>
            <p:ph type="title"/>
          </p:nvPr>
        </p:nvSpPr>
        <p:spPr>
          <a:xfrm>
            <a:off x="1270000" y="508000"/>
            <a:ext cx="21844000" cy="1557437"/>
          </a:xfrm>
          <a:prstGeom prst="rect">
            <a:avLst/>
          </a:prstGeom>
        </p:spPr>
        <p:txBody>
          <a:bodyPr/>
          <a:lstStyle/>
          <a:p>
            <a:pPr/>
            <a:r>
              <a:t>DevOps</a:t>
            </a:r>
          </a:p>
        </p:txBody>
      </p:sp>
      <p:sp>
        <p:nvSpPr>
          <p:cNvPr id="475" name="GitLab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GitLab nedir ?</a:t>
            </a:r>
          </a:p>
          <a:p>
            <a:pPr marL="558800" indent="-558800">
              <a:buClr>
                <a:srgbClr val="FFFFFF"/>
              </a:buClr>
              <a:buSzPct val="100000"/>
              <a:buChar char="•"/>
            </a:pPr>
            <a:r>
              <a:t>GitLab, yazılım geliştirme ekiplerinin kaynak kodun tek bir yerde planlamasına, kodlamasına, test etmesine, dağıtmasına ve izlemesine olanak tanıyan bir platformdur.</a:t>
            </a:r>
          </a:p>
          <a:p>
            <a:pPr marL="558800" indent="-558800">
              <a:buClr>
                <a:srgbClr val="FFFFFF"/>
              </a:buClr>
              <a:buSzPct val="100000"/>
              <a:buChar char="•"/>
            </a:pPr>
            <a:r>
              <a:t>GitLab, CI/CD süreçlerini kolaylaştıran entegre bir platformdur.</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DevOps"/>
          <p:cNvSpPr txBox="1"/>
          <p:nvPr>
            <p:ph type="title"/>
          </p:nvPr>
        </p:nvSpPr>
        <p:spPr>
          <a:xfrm>
            <a:off x="1270000" y="508000"/>
            <a:ext cx="21844000" cy="1557437"/>
          </a:xfrm>
          <a:prstGeom prst="rect">
            <a:avLst/>
          </a:prstGeom>
        </p:spPr>
        <p:txBody>
          <a:bodyPr/>
          <a:lstStyle/>
          <a:p>
            <a:pPr/>
            <a:r>
              <a:t>DevOps</a:t>
            </a:r>
          </a:p>
        </p:txBody>
      </p:sp>
      <p:sp>
        <p:nvSpPr>
          <p:cNvPr id="478" name="CI/CD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CI/CD nedir ?</a:t>
            </a:r>
          </a:p>
          <a:p>
            <a:pPr marL="558800" indent="-558800">
              <a:buClr>
                <a:srgbClr val="FFFFFF"/>
              </a:buClr>
              <a:buSzPct val="100000"/>
              <a:buChar char="•"/>
            </a:pPr>
            <a:r>
              <a:t>Continuous Integration (Sürekli Entegrasyon) / Continuous Delivery (Sürekli Teslimat )</a:t>
            </a:r>
          </a:p>
          <a:p>
            <a:pPr marL="558800" indent="-558800">
              <a:buClr>
                <a:srgbClr val="FFFFFF"/>
              </a:buClr>
              <a:buSzPct val="100000"/>
              <a:buChar char="•"/>
            </a:pPr>
            <a:r>
              <a:t>CI/CD, yazılım geliştirme sürecinin farklı aşamalarında otomatik test, derleme, dağıtım ve sürüm yönetimini içeren bir süreklilik döngüsüdür. </a:t>
            </a:r>
          </a:p>
          <a:p>
            <a:pPr marL="558800" indent="-558800">
              <a:buClr>
                <a:srgbClr val="FFFFFF"/>
              </a:buClr>
              <a:buSzPct val="100000"/>
              <a:buChar char="•"/>
            </a:pPr>
            <a:r>
              <a:t>CI süreci kodun sürekli olarak entegre edilmesini ve test edilmesini sağlar.</a:t>
            </a:r>
          </a:p>
          <a:p>
            <a:pPr marL="558800" indent="-558800">
              <a:buClr>
                <a:srgbClr val="FFFFFF"/>
              </a:buClr>
              <a:buSzPct val="100000"/>
              <a:buChar char="•"/>
            </a:pPr>
            <a:r>
              <a:t>CD sürecini yazılımın otomatik olarak test ve üretim ortamlarına dağıtılmasını sağlar.</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DevOps"/>
          <p:cNvSpPr txBox="1"/>
          <p:nvPr>
            <p:ph type="title"/>
          </p:nvPr>
        </p:nvSpPr>
        <p:spPr>
          <a:xfrm>
            <a:off x="1270000" y="508000"/>
            <a:ext cx="21844000" cy="1557437"/>
          </a:xfrm>
          <a:prstGeom prst="rect">
            <a:avLst/>
          </a:prstGeom>
        </p:spPr>
        <p:txBody>
          <a:bodyPr/>
          <a:lstStyle/>
          <a:p>
            <a:pPr/>
            <a:r>
              <a:t>DevOps</a:t>
            </a:r>
          </a:p>
        </p:txBody>
      </p:sp>
      <p:sp>
        <p:nvSpPr>
          <p:cNvPr id="481" name="GitLab Runner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GitLab Runner nedir ?</a:t>
            </a:r>
          </a:p>
          <a:p>
            <a:pPr marL="558800" indent="-558800">
              <a:buClr>
                <a:srgbClr val="FFFFFF"/>
              </a:buClr>
              <a:buSzPct val="100000"/>
              <a:buChar char="•"/>
            </a:pPr>
            <a:r>
              <a:t>GitLab Runner, GitLab CI/CD süreçlerini yürütmek için kullanılan bir araçtır.</a:t>
            </a:r>
          </a:p>
          <a:p>
            <a:pPr marL="558800" indent="-558800">
              <a:buClr>
                <a:srgbClr val="FFFFFF"/>
              </a:buClr>
              <a:buSzPct val="100000"/>
              <a:buChar char="•"/>
            </a:pPr>
            <a:r>
              <a:t>GitLab Runner, GitLab CI/CD pipeline'larını çalıştırmak, testleri yürütmek, uygulamaları dağıtmak ve süreçleri otomatikleştirmek için kullanılır.</a:t>
            </a:r>
          </a:p>
          <a:p>
            <a:pPr marL="558800" indent="-558800">
              <a:buClr>
                <a:srgbClr val="FFFFFF"/>
              </a:buClr>
              <a:buSzPct val="100000"/>
              <a:buChar char="•"/>
            </a:pPr>
            <a:r>
              <a:t>gitlab-ci.yml dosyasında belirtilen jobların yürütülmesini ve çıktılarının geri GitLab sunucusuna gönderilmesini sağlayan açık kaynak kodlu bir projedir.</a:t>
            </a:r>
          </a:p>
          <a:p>
            <a:pPr marL="558800" indent="-558800">
              <a:buClr>
                <a:srgbClr val="FFFFFF"/>
              </a:buClr>
              <a:buSzPct val="100000"/>
              <a:buChar char="•"/>
            </a:pPr>
            <a:r>
              <a:t>Gitlab sunucusu ile iletişime geçmek içi GitLab API’sini kullanır.</a:t>
            </a:r>
          </a:p>
          <a:p>
            <a:pPr>
              <a:defRPr b="1"/>
            </a:pP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DevOps"/>
          <p:cNvSpPr txBox="1"/>
          <p:nvPr>
            <p:ph type="title"/>
          </p:nvPr>
        </p:nvSpPr>
        <p:spPr>
          <a:xfrm>
            <a:off x="1270000" y="508000"/>
            <a:ext cx="21844000" cy="1557437"/>
          </a:xfrm>
          <a:prstGeom prst="rect">
            <a:avLst/>
          </a:prstGeom>
        </p:spPr>
        <p:txBody>
          <a:bodyPr/>
          <a:lstStyle/>
          <a:p>
            <a:pPr/>
            <a:r>
              <a:t>DevOps</a:t>
            </a:r>
          </a:p>
        </p:txBody>
      </p:sp>
      <p:sp>
        <p:nvSpPr>
          <p:cNvPr id="484" name="SSH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SSH nedir ?</a:t>
            </a:r>
          </a:p>
          <a:p>
            <a:pPr marL="558800" indent="-558800">
              <a:buClr>
                <a:srgbClr val="FFFFFF"/>
              </a:buClr>
              <a:buSzPct val="100000"/>
              <a:buChar char="•"/>
            </a:pPr>
            <a:r>
              <a:t>SSH -&gt; Secure Shell</a:t>
            </a:r>
          </a:p>
          <a:p>
            <a:pPr marL="558800" indent="-558800">
              <a:buClr>
                <a:srgbClr val="FFFFFF"/>
              </a:buClr>
              <a:buSzPct val="100000"/>
              <a:buChar char="•"/>
            </a:pPr>
            <a:r>
              <a:t>Bilgisayar ve sunucu arasında güvenli bağlantı kurmayı sağlayan protokoldür.</a:t>
            </a:r>
          </a:p>
          <a:p>
            <a:pPr marL="558800" indent="-558800">
              <a:buClr>
                <a:srgbClr val="FFFFFF"/>
              </a:buClr>
              <a:buSzPct val="100000"/>
              <a:buChar char="•"/>
            </a:pPr>
            <a:r>
              <a:t>Bilgisayarlar arasında veri transferini şifreleyerek kullanıcıların bilgilerini yetkisiz erişimlere karşı korur. </a:t>
            </a:r>
          </a:p>
          <a:p>
            <a:pPr marL="558800" indent="-558800">
              <a:buClr>
                <a:srgbClr val="FFFFFF"/>
              </a:buClr>
              <a:buSzPct val="100000"/>
              <a:buChar char="•"/>
            </a:pPr>
            <a:r>
              <a:t>SSH'nin temel amacı ise ağ üzerinden iletişimde bulunan taraflar arasında gizliliği, bütünlüğü korumaktır.</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DevOps"/>
          <p:cNvSpPr txBox="1"/>
          <p:nvPr>
            <p:ph type="title"/>
          </p:nvPr>
        </p:nvSpPr>
        <p:spPr>
          <a:xfrm>
            <a:off x="1270000" y="508000"/>
            <a:ext cx="21844000" cy="1557437"/>
          </a:xfrm>
          <a:prstGeom prst="rect">
            <a:avLst/>
          </a:prstGeom>
        </p:spPr>
        <p:txBody>
          <a:bodyPr/>
          <a:lstStyle/>
          <a:p>
            <a:pPr/>
            <a:r>
              <a:t>DevOps</a:t>
            </a:r>
          </a:p>
        </p:txBody>
      </p:sp>
      <p:sp>
        <p:nvSpPr>
          <p:cNvPr id="487" name="GitLab ve GitHub SSH-Keygen oluşturarak bilgisayarına bağlama…"/>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GitLab ve GitHub SSH-Keygen oluşturarak bilgisayarına bağlama</a:t>
            </a:r>
          </a:p>
          <a:p>
            <a:pPr>
              <a:defRPr b="1"/>
            </a:pPr>
            <a:r>
              <a:t>SSH -Keygen oluşturma ;</a:t>
            </a:r>
          </a:p>
          <a:p>
            <a:pPr marL="465666" indent="-465666" defTabSz="825500">
              <a:spcBef>
                <a:spcPts val="0"/>
              </a:spcBef>
              <a:buClr>
                <a:srgbClr val="FFFFFF"/>
              </a:buClr>
              <a:buSzPct val="100000"/>
              <a:buChar char="•"/>
              <a:defRPr sz="4000">
                <a:solidFill>
                  <a:srgbClr val="929292"/>
                </a:solidFill>
              </a:defRPr>
            </a:pPr>
            <a:r>
              <a:t>ssh-keygen -t rsa -b 4096 -C “yeterkarakus55@gmail.com”</a:t>
            </a:r>
          </a:p>
          <a:p>
            <a:pPr defTabSz="825500">
              <a:spcBef>
                <a:spcPts val="0"/>
              </a:spcBef>
              <a:defRPr sz="4000">
                <a:solidFill>
                  <a:srgbClr val="929292"/>
                </a:solidFill>
              </a:defRPr>
            </a:pPr>
          </a:p>
          <a:p>
            <a:pPr defTabSz="825500">
              <a:spcBef>
                <a:spcPts val="0"/>
              </a:spcBef>
              <a:defRPr sz="4000">
                <a:solidFill>
                  <a:srgbClr val="929292"/>
                </a:solidFill>
              </a:defRPr>
            </a:pPr>
          </a:p>
          <a:p>
            <a:pPr defTabSz="825500">
              <a:spcBef>
                <a:spcPts val="0"/>
              </a:spcBef>
              <a:defRPr sz="4000">
                <a:solidFill>
                  <a:srgbClr val="929292"/>
                </a:solidFill>
              </a:defRPr>
            </a:pPr>
          </a:p>
        </p:txBody>
      </p:sp>
      <p:pic>
        <p:nvPicPr>
          <p:cNvPr id="488" name="Screenshot 2024-03-09 at 04.20.09.png" descr="Screenshot 2024-03-09 at 04.20.09.png"/>
          <p:cNvPicPr>
            <a:picLocks noChangeAspect="1"/>
          </p:cNvPicPr>
          <p:nvPr/>
        </p:nvPicPr>
        <p:blipFill>
          <a:blip r:embed="rId2">
            <a:extLst/>
          </a:blip>
          <a:srcRect l="684" t="0" r="5821" b="0"/>
          <a:stretch>
            <a:fillRect/>
          </a:stretch>
        </p:blipFill>
        <p:spPr>
          <a:xfrm>
            <a:off x="7226498" y="5923756"/>
            <a:ext cx="9931110" cy="693157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Ubuntu Kurulumu"/>
          <p:cNvSpPr txBox="1"/>
          <p:nvPr>
            <p:ph type="title"/>
          </p:nvPr>
        </p:nvSpPr>
        <p:spPr>
          <a:xfrm>
            <a:off x="1270000" y="508000"/>
            <a:ext cx="21844000" cy="1557437"/>
          </a:xfrm>
          <a:prstGeom prst="rect">
            <a:avLst/>
          </a:prstGeom>
        </p:spPr>
        <p:txBody>
          <a:bodyPr/>
          <a:lstStyle/>
          <a:p>
            <a:pPr/>
            <a:r>
              <a:t>Ubuntu Kurulumu</a:t>
            </a:r>
          </a:p>
        </p:txBody>
      </p:sp>
      <p:pic>
        <p:nvPicPr>
          <p:cNvPr id="198" name="Ekran görüntüsü 2024-03-04 230401.png" descr="Ekran görüntüsü 2024-03-04 230401.png"/>
          <p:cNvPicPr>
            <a:picLocks noChangeAspect="1"/>
          </p:cNvPicPr>
          <p:nvPr/>
        </p:nvPicPr>
        <p:blipFill>
          <a:blip r:embed="rId2">
            <a:extLst/>
          </a:blip>
          <a:stretch>
            <a:fillRect/>
          </a:stretch>
        </p:blipFill>
        <p:spPr>
          <a:xfrm>
            <a:off x="4645021" y="4798218"/>
            <a:ext cx="15203058" cy="8547547"/>
          </a:xfrm>
          <a:prstGeom prst="rect">
            <a:avLst/>
          </a:prstGeom>
          <a:ln w="12700">
            <a:miter lim="400000"/>
          </a:ln>
        </p:spPr>
      </p:pic>
      <p:sp>
        <p:nvSpPr>
          <p:cNvPr id="199" name="Depolama bölümünde indirmiş olduğumuz iso dosyasını ekliyoruz.…"/>
          <p:cNvSpPr txBox="1"/>
          <p:nvPr/>
        </p:nvSpPr>
        <p:spPr>
          <a:xfrm>
            <a:off x="586125" y="2540000"/>
            <a:ext cx="23320884" cy="190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19684" indent="-519684" defTabSz="2267711">
              <a:spcBef>
                <a:spcPts val="2200"/>
              </a:spcBef>
              <a:buClr>
                <a:srgbClr val="FFFFFF"/>
              </a:buClr>
              <a:buSzPct val="100000"/>
              <a:buChar char="•"/>
              <a:defRPr sz="4464"/>
            </a:pPr>
            <a:r>
              <a:t>Depolama bölümünde indirmiş olduğumuz iso dosyasını ekliyoruz. </a:t>
            </a:r>
          </a:p>
          <a:p>
            <a:pPr marL="519684" indent="-519684" defTabSz="2267711">
              <a:spcBef>
                <a:spcPts val="2200"/>
              </a:spcBef>
              <a:buClr>
                <a:srgbClr val="FFFFFF"/>
              </a:buClr>
              <a:buSzPct val="100000"/>
              <a:buChar char="•"/>
              <a:defRPr sz="4464"/>
            </a:pPr>
            <a:r>
              <a:t>Tamam’ a tıkladıktan sonra Ubuntu’yu başlatıyoruz.</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DevOps"/>
          <p:cNvSpPr txBox="1"/>
          <p:nvPr>
            <p:ph type="title"/>
          </p:nvPr>
        </p:nvSpPr>
        <p:spPr>
          <a:xfrm>
            <a:off x="1270000" y="508000"/>
            <a:ext cx="21844000" cy="1557437"/>
          </a:xfrm>
          <a:prstGeom prst="rect">
            <a:avLst/>
          </a:prstGeom>
        </p:spPr>
        <p:txBody>
          <a:bodyPr/>
          <a:lstStyle/>
          <a:p>
            <a:pPr/>
            <a:r>
              <a:t>DevOps</a:t>
            </a:r>
          </a:p>
        </p:txBody>
      </p:sp>
      <p:sp>
        <p:nvSpPr>
          <p:cNvPr id="491" name="GitLab ve GitHub SSH-Keygen oluşturarak bilgisayarına bağlama…"/>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GitLab ve GitHub SSH-Keygen oluşturarak bilgisayarına bağlama</a:t>
            </a:r>
          </a:p>
          <a:p>
            <a:pPr>
              <a:defRPr b="1"/>
            </a:pPr>
            <a:r>
              <a:t>GitHub ve Gitlab bağlanma ;</a:t>
            </a:r>
          </a:p>
          <a:p>
            <a:pPr defTabSz="825500">
              <a:spcBef>
                <a:spcPts val="0"/>
              </a:spcBef>
              <a:defRPr sz="2400">
                <a:solidFill>
                  <a:srgbClr val="929292"/>
                </a:solidFill>
              </a:defRPr>
            </a:pPr>
            <a:r>
              <a:t> </a:t>
            </a:r>
          </a:p>
          <a:p>
            <a:pPr defTabSz="825500">
              <a:spcBef>
                <a:spcPts val="0"/>
              </a:spcBef>
              <a:defRPr sz="4000">
                <a:solidFill>
                  <a:srgbClr val="929292"/>
                </a:solidFill>
              </a:defRPr>
            </a:pPr>
          </a:p>
          <a:p>
            <a:pPr defTabSz="825500">
              <a:spcBef>
                <a:spcPts val="0"/>
              </a:spcBef>
              <a:defRPr sz="4000">
                <a:solidFill>
                  <a:srgbClr val="929292"/>
                </a:solidFill>
              </a:defRPr>
            </a:pPr>
          </a:p>
          <a:p>
            <a:pPr defTabSz="825500">
              <a:spcBef>
                <a:spcPts val="0"/>
              </a:spcBef>
              <a:defRPr sz="4000">
                <a:solidFill>
                  <a:srgbClr val="929292"/>
                </a:solidFill>
              </a:defRPr>
            </a:pPr>
          </a:p>
        </p:txBody>
      </p:sp>
      <p:pic>
        <p:nvPicPr>
          <p:cNvPr id="492" name="Screenshot 2024-03-12 at 15.12.34.png" descr="Screenshot 2024-03-12 at 15.12.34.png"/>
          <p:cNvPicPr>
            <a:picLocks noChangeAspect="1"/>
          </p:cNvPicPr>
          <p:nvPr/>
        </p:nvPicPr>
        <p:blipFill>
          <a:blip r:embed="rId2">
            <a:extLst/>
          </a:blip>
          <a:srcRect l="270" t="0" r="270" b="0"/>
          <a:stretch>
            <a:fillRect/>
          </a:stretch>
        </p:blipFill>
        <p:spPr>
          <a:xfrm>
            <a:off x="10020795" y="5288756"/>
            <a:ext cx="11229898" cy="7420973"/>
          </a:xfrm>
          <a:prstGeom prst="rect">
            <a:avLst/>
          </a:prstGeom>
          <a:ln w="12700">
            <a:miter lim="400000"/>
          </a:ln>
        </p:spPr>
      </p:pic>
      <p:sp>
        <p:nvSpPr>
          <p:cNvPr id="493" name="ssh -T git@github.com…"/>
          <p:cNvSpPr txBox="1"/>
          <p:nvPr/>
        </p:nvSpPr>
        <p:spPr>
          <a:xfrm>
            <a:off x="728624" y="5292089"/>
            <a:ext cx="6132577" cy="2115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defTabSz="825500">
              <a:spcBef>
                <a:spcPts val="0"/>
              </a:spcBef>
              <a:buSzPct val="100000"/>
              <a:buAutoNum type="arabicPeriod" startAt="1"/>
              <a:defRPr sz="4000">
                <a:solidFill>
                  <a:srgbClr val="929292"/>
                </a:solidFill>
              </a:defRPr>
            </a:pPr>
            <a:r>
              <a:t> ssh -T </a:t>
            </a:r>
            <a:r>
              <a:rPr u="sng">
                <a:hlinkClick r:id="rId3" invalidUrl="" action="" tgtFrame="" tooltip="" history="1" highlightClick="0" endSnd="0"/>
              </a:rPr>
              <a:t>git@github.com</a:t>
            </a:r>
            <a:r>
              <a:t> </a:t>
            </a:r>
          </a:p>
          <a:p>
            <a:pPr marL="444500" indent="-444500" defTabSz="825500">
              <a:spcBef>
                <a:spcPts val="0"/>
              </a:spcBef>
              <a:buSzPct val="100000"/>
              <a:buAutoNum type="arabicPeriod" startAt="1"/>
              <a:defRPr sz="4000">
                <a:solidFill>
                  <a:srgbClr val="929292"/>
                </a:solidFill>
              </a:defRPr>
            </a:pPr>
            <a:r>
              <a:t> ssh -T </a:t>
            </a:r>
            <a:r>
              <a:rPr u="sng">
                <a:hlinkClick r:id="rId3" invalidUrl="" action="" tgtFrame="" tooltip="" history="1" highlightClick="0" endSnd="0"/>
              </a:rPr>
              <a:t>git@gitlab.com</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DevOps"/>
          <p:cNvSpPr txBox="1"/>
          <p:nvPr>
            <p:ph type="title"/>
          </p:nvPr>
        </p:nvSpPr>
        <p:spPr>
          <a:xfrm>
            <a:off x="1270000" y="508000"/>
            <a:ext cx="21844000" cy="1557437"/>
          </a:xfrm>
          <a:prstGeom prst="rect">
            <a:avLst/>
          </a:prstGeom>
        </p:spPr>
        <p:txBody>
          <a:bodyPr/>
          <a:lstStyle/>
          <a:p>
            <a:pPr/>
            <a:r>
              <a:t>DevOps</a:t>
            </a:r>
          </a:p>
        </p:txBody>
      </p:sp>
      <p:sp>
        <p:nvSpPr>
          <p:cNvPr id="496" name="Prometheus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Prometheus Nedir ?</a:t>
            </a:r>
          </a:p>
          <a:p>
            <a:pPr defTabSz="355600">
              <a:spcBef>
                <a:spcPts val="0"/>
              </a:spcBef>
              <a:defRPr sz="1300">
                <a:solidFill>
                  <a:srgbClr val="000000"/>
                </a:solidFill>
                <a:latin typeface="Helvetica Neue"/>
                <a:ea typeface="Helvetica Neue"/>
                <a:cs typeface="Helvetica Neue"/>
                <a:sym typeface="Helvetica Neue"/>
              </a:defRPr>
            </a:pPr>
          </a:p>
          <a:p>
            <a:pPr marL="558800" indent="-558800">
              <a:buClr>
                <a:srgbClr val="FFFFFF"/>
              </a:buClr>
              <a:buSzPct val="100000"/>
              <a:buChar char="•"/>
            </a:pPr>
            <a:r>
              <a:t>Prometheus, sistem ve hizmet izleme için kullanılan bir araçtır. </a:t>
            </a:r>
          </a:p>
          <a:p>
            <a:pPr marL="558800" indent="-558800">
              <a:buClr>
                <a:srgbClr val="FFFFFF"/>
              </a:buClr>
              <a:buSzPct val="100000"/>
              <a:buChar char="•"/>
            </a:pPr>
            <a:r>
              <a:t>Sistem performansı, metrikler, loglar gibi verileri toplar ve analiz eder</a:t>
            </a:r>
          </a:p>
          <a:p>
            <a:pPr marL="558800" indent="-558800">
              <a:buClr>
                <a:srgbClr val="FFFFFF"/>
              </a:buClr>
              <a:buSzPct val="100000"/>
              <a:buChar char="•"/>
            </a:pPr>
            <a:r>
              <a:t>Prometheus, uyarılar ve alarm bildirimleri göndermek için kullanılabilir</a:t>
            </a:r>
          </a:p>
          <a:p>
            <a:pPr marL="558800" indent="-558800">
              <a:buClr>
                <a:srgbClr val="FFFFFF"/>
              </a:buClr>
              <a:buSzPct val="100000"/>
              <a:buChar char="•"/>
            </a:pPr>
            <a:r>
              <a:t>Grafana gibi görselleştirme araçlarıyla da entegre çalışabilir.</a:t>
            </a:r>
          </a:p>
          <a:p>
            <a:pPr marL="558800" indent="-558800">
              <a:buClr>
                <a:srgbClr val="FFFFFF"/>
              </a:buClr>
              <a:buSzPct val="100000"/>
              <a:buChar char="•"/>
            </a:pPr>
            <a:r>
              <a:t>Prometheus, topladığı metrikler sayesinde sistem performansını izlemek, sorunları tespit etmek ve kapasite planlaması yapmak için önemli bir araçtır.</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DevOps"/>
          <p:cNvSpPr txBox="1"/>
          <p:nvPr>
            <p:ph type="title"/>
          </p:nvPr>
        </p:nvSpPr>
        <p:spPr>
          <a:xfrm>
            <a:off x="1270000" y="508000"/>
            <a:ext cx="21844000" cy="1557437"/>
          </a:xfrm>
          <a:prstGeom prst="rect">
            <a:avLst/>
          </a:prstGeom>
        </p:spPr>
        <p:txBody>
          <a:bodyPr/>
          <a:lstStyle/>
          <a:p>
            <a:pPr/>
            <a:r>
              <a:t>DevOps</a:t>
            </a:r>
          </a:p>
        </p:txBody>
      </p:sp>
      <p:sp>
        <p:nvSpPr>
          <p:cNvPr id="499" name="Jenkins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Jenkins Nedir ?</a:t>
            </a:r>
          </a:p>
          <a:p>
            <a:pPr marL="558800" indent="-558800">
              <a:buClr>
                <a:srgbClr val="FFFFFF"/>
              </a:buClr>
              <a:buSzPct val="100000"/>
              <a:buChar char="•"/>
            </a:pPr>
            <a:r>
              <a:t>Jenkins, açık kaynaklı bir CI aracıdır. </a:t>
            </a:r>
          </a:p>
          <a:p>
            <a:pPr marL="558800" indent="-558800">
              <a:buClr>
                <a:srgbClr val="FFFFFF"/>
              </a:buClr>
              <a:buSzPct val="100000"/>
              <a:buChar char="•"/>
            </a:pPr>
            <a:r>
              <a:t>Yazılım geliştirme süreçlerini otomatikleştirmek, testleri çalıştırmak, kod kalitesini kontrol etmek ve uygulamaları hızlı bir şekilde dağıtmak için kullanılan bir araçtır. </a:t>
            </a:r>
          </a:p>
          <a:p>
            <a:pPr marL="558800" indent="-558800">
              <a:buClr>
                <a:srgbClr val="FFFFFF"/>
              </a:buClr>
              <a:buSzPct val="100000"/>
              <a:buChar char="•"/>
            </a:pPr>
            <a:r>
              <a:t>Jenkins, geliştiricilerin yazdıkları kodun sürekli olarak test edilmesini ve entegre edilmesini sağlar.</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DevOps"/>
          <p:cNvSpPr txBox="1"/>
          <p:nvPr>
            <p:ph type="title"/>
          </p:nvPr>
        </p:nvSpPr>
        <p:spPr>
          <a:xfrm>
            <a:off x="1270000" y="508000"/>
            <a:ext cx="21844000" cy="1557437"/>
          </a:xfrm>
          <a:prstGeom prst="rect">
            <a:avLst/>
          </a:prstGeom>
        </p:spPr>
        <p:txBody>
          <a:bodyPr/>
          <a:lstStyle/>
          <a:p>
            <a:pPr/>
            <a:r>
              <a:t>DevOps</a:t>
            </a:r>
          </a:p>
        </p:txBody>
      </p:sp>
      <p:sp>
        <p:nvSpPr>
          <p:cNvPr id="502" name="Ansible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Ansible nedir ?</a:t>
            </a:r>
          </a:p>
          <a:p>
            <a:pPr marL="558800" indent="-558800">
              <a:buClr>
                <a:srgbClr val="FFFFFF"/>
              </a:buClr>
              <a:buSzPct val="100000"/>
              <a:buChar char="•"/>
            </a:pPr>
            <a:r>
              <a:t>Ansible, en yaygın kullanılan IT otomasyon araçlarından biridir.</a:t>
            </a:r>
          </a:p>
          <a:p>
            <a:pPr marL="558800" indent="-558800">
              <a:buClr>
                <a:srgbClr val="FFFFFF"/>
              </a:buClr>
              <a:buSzPct val="100000"/>
              <a:buChar char="•"/>
            </a:pPr>
            <a:r>
              <a:t>Ansible, otomasyon, yapılandırma yönetimi ve uygulama dağıtımı için kullanılan bir açık kaynaklı bir yazılım aracıdır.</a:t>
            </a:r>
          </a:p>
          <a:p>
            <a:pPr marL="558800" indent="-558800">
              <a:buClr>
                <a:srgbClr val="FFFFFF"/>
              </a:buClr>
              <a:buSzPct val="100000"/>
              <a:buChar char="•"/>
            </a:pPr>
            <a:r>
              <a:t>Ansible yapılacak işlemleri SSH bağlantısı ile gerçekleştirmeyi sağlar</a:t>
            </a:r>
          </a:p>
          <a:p>
            <a:pPr marL="558800" indent="-558800">
              <a:buClr>
                <a:srgbClr val="FFFFFF"/>
              </a:buClr>
              <a:buSzPct val="100000"/>
              <a:buChar char="•"/>
            </a:pPr>
            <a:r>
              <a:t>Ansible, sunucularınız üzerinde adım adım görevler yaparak işlemleri otomatikleştirir. Bu görevler, bir komut satırında girilir veya bir konfigürasyon dosyasında belirtilir.</a:t>
            </a:r>
          </a:p>
          <a:p>
            <a:pPr marL="558800" indent="-558800">
              <a:buClr>
                <a:srgbClr val="FFFFFF"/>
              </a:buClr>
              <a:buSzPct val="100000"/>
              <a:buChar char="•"/>
            </a:pPr>
            <a:r>
              <a:t>Client istemcilere herhangi bir agent kurma ihtiyacı gerektirmez</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DevOps"/>
          <p:cNvSpPr txBox="1"/>
          <p:nvPr>
            <p:ph type="title"/>
          </p:nvPr>
        </p:nvSpPr>
        <p:spPr>
          <a:xfrm>
            <a:off x="1270000" y="508000"/>
            <a:ext cx="21844000" cy="1557437"/>
          </a:xfrm>
          <a:prstGeom prst="rect">
            <a:avLst/>
          </a:prstGeom>
        </p:spPr>
        <p:txBody>
          <a:bodyPr/>
          <a:lstStyle/>
          <a:p>
            <a:pPr/>
            <a:r>
              <a:t>DevOps</a:t>
            </a:r>
          </a:p>
        </p:txBody>
      </p:sp>
      <p:sp>
        <p:nvSpPr>
          <p:cNvPr id="505" name="Kubernetes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2316479">
              <a:spcBef>
                <a:spcPts val="2200"/>
              </a:spcBef>
              <a:defRPr b="1" sz="4560"/>
            </a:pPr>
            <a:r>
              <a:t>Kubernetes nedir ?</a:t>
            </a:r>
          </a:p>
          <a:p>
            <a:pPr marL="530859" indent="-530859" defTabSz="2316479">
              <a:spcBef>
                <a:spcPts val="2200"/>
              </a:spcBef>
              <a:buClr>
                <a:srgbClr val="FFFFFF"/>
              </a:buClr>
              <a:buSzPct val="100000"/>
              <a:buChar char="•"/>
              <a:defRPr sz="4560"/>
            </a:pPr>
            <a:r>
              <a:t>Kısaca k8n denir.</a:t>
            </a:r>
          </a:p>
          <a:p>
            <a:pPr marL="530859" indent="-530859" defTabSz="2316479">
              <a:spcBef>
                <a:spcPts val="2200"/>
              </a:spcBef>
              <a:buClr>
                <a:srgbClr val="FFFFFF"/>
              </a:buClr>
              <a:buSzPct val="100000"/>
              <a:buChar char="•"/>
              <a:defRPr sz="4560"/>
            </a:pPr>
            <a:r>
              <a:t>Kubernetes, uygulamaların daha hızlı ve verimli bir şekilde dağıtılması, ölçeklendirilmesi ve yönetilmesine yardımcı olur. </a:t>
            </a:r>
          </a:p>
          <a:p>
            <a:pPr marL="530859" indent="-530859" defTabSz="2316479">
              <a:spcBef>
                <a:spcPts val="2200"/>
              </a:spcBef>
              <a:buClr>
                <a:srgbClr val="FFFFFF"/>
              </a:buClr>
              <a:buSzPct val="100000"/>
              <a:buChar char="•"/>
              <a:defRPr sz="4560"/>
            </a:pPr>
            <a:r>
              <a:t>Kubernetes, uygulamaları, mikro hizmetleri ve konteyner tabanlı uygulamaları çalıştırmak, yönetmek ve ölçeklendirmek için tasarlanmış bir platformdur. Bu nedenle, Kubernetes kullanmak, özellikle karmaşık ve büyük ölçekli uygulamalar için uygun bir seçenektir.</a:t>
            </a:r>
          </a:p>
          <a:p>
            <a:pPr marL="530859" indent="-530859" defTabSz="2316479">
              <a:spcBef>
                <a:spcPts val="2200"/>
              </a:spcBef>
              <a:buClr>
                <a:srgbClr val="FFFFFF"/>
              </a:buClr>
              <a:buSzPct val="100000"/>
              <a:buChar char="•"/>
              <a:defRPr sz="4560"/>
            </a:pPr>
            <a:r>
              <a:t>Kubernetes, Docker conatiner yönetimi ve orchestratation sağlar</a:t>
            </a:r>
          </a:p>
          <a:p>
            <a:pPr marL="530859" indent="-530859" defTabSz="2316479">
              <a:spcBef>
                <a:spcPts val="2200"/>
              </a:spcBef>
              <a:buClr>
                <a:srgbClr val="FFFFFF"/>
              </a:buClr>
              <a:buSzPct val="100000"/>
              <a:buChar char="•"/>
              <a:defRPr sz="4560"/>
            </a:pPr>
            <a:r>
              <a:t>Kubernetes, uygulama yükünü birden fazla Docker containera böler ve her bir containerı ayrı ayrı yöneterek daha iyi bir performans ve yüksek kullanılabilirlik sağlar.</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DevOps"/>
          <p:cNvSpPr txBox="1"/>
          <p:nvPr>
            <p:ph type="title"/>
          </p:nvPr>
        </p:nvSpPr>
        <p:spPr>
          <a:xfrm>
            <a:off x="1270000" y="508000"/>
            <a:ext cx="21844000" cy="1557437"/>
          </a:xfrm>
          <a:prstGeom prst="rect">
            <a:avLst/>
          </a:prstGeom>
        </p:spPr>
        <p:txBody>
          <a:bodyPr/>
          <a:lstStyle/>
          <a:p>
            <a:pPr/>
            <a:r>
              <a:t>DevOps</a:t>
            </a:r>
          </a:p>
        </p:txBody>
      </p:sp>
      <p:sp>
        <p:nvSpPr>
          <p:cNvPr id="508" name="Datadog Monitoring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2048255">
              <a:spcBef>
                <a:spcPts val="2000"/>
              </a:spcBef>
              <a:defRPr b="1" sz="4032"/>
            </a:pPr>
            <a:r>
              <a:t>Datadog Monitoring nedir ?</a:t>
            </a:r>
          </a:p>
          <a:p>
            <a:pPr marL="469391" indent="-469391" defTabSz="2048255">
              <a:spcBef>
                <a:spcPts val="2000"/>
              </a:spcBef>
              <a:buClr>
                <a:srgbClr val="FFFFFF"/>
              </a:buClr>
              <a:buSzPct val="100000"/>
              <a:buChar char="•"/>
              <a:defRPr sz="4032"/>
            </a:pPr>
            <a:r>
              <a:t>Datadog, uygulamaların, altyapının ve ağların performansına ilişkin kapsamlı gözlemlenebilirlik sağlayan bulut tabanlı bir izleme ve analiz platformudur.</a:t>
            </a:r>
          </a:p>
          <a:p>
            <a:pPr marL="469391" indent="-469391" defTabSz="2048255">
              <a:spcBef>
                <a:spcPts val="2000"/>
              </a:spcBef>
              <a:buClr>
                <a:srgbClr val="FFFFFF"/>
              </a:buClr>
              <a:buSzPct val="100000"/>
              <a:buChar char="•"/>
              <a:defRPr b="1" sz="4032"/>
            </a:pPr>
            <a:r>
              <a:t>Datadog Monitoring'in temel özellikleri şunlardır:</a:t>
            </a:r>
          </a:p>
          <a:p>
            <a:pPr lvl="1" marL="938783" indent="-469391" defTabSz="2048255">
              <a:spcBef>
                <a:spcPts val="2000"/>
              </a:spcBef>
              <a:buClr>
                <a:srgbClr val="FFFFFF"/>
              </a:buClr>
              <a:buSzPct val="100000"/>
              <a:buChar char="•"/>
              <a:defRPr sz="4032"/>
            </a:pPr>
            <a:r>
              <a:rPr b="1"/>
              <a:t>Gerçek Zamanlı İzleme</a:t>
            </a:r>
            <a:r>
              <a:t>: Datadog, uygulamaların ve altyapının gerçek zamanlı olarak izlenmesini sağlar.</a:t>
            </a:r>
          </a:p>
          <a:p>
            <a:pPr lvl="1" marL="938783" indent="-469391" defTabSz="2048255">
              <a:spcBef>
                <a:spcPts val="2000"/>
              </a:spcBef>
              <a:buClr>
                <a:srgbClr val="FFFFFF"/>
              </a:buClr>
              <a:buSzPct val="100000"/>
              <a:buChar char="•"/>
              <a:defRPr sz="4032"/>
            </a:pPr>
            <a:r>
              <a:rPr b="1"/>
              <a:t>Metrik ve Log İzleme</a:t>
            </a:r>
            <a:r>
              <a:t>: Datadog, çeşitli metriklerin (CPU kullanımı, bellek kullanımı, ağ trafiği vb.) yanı sıra log verilerinin de toplanmasını ve analiz edilmesini sağlar.</a:t>
            </a:r>
          </a:p>
          <a:p>
            <a:pPr lvl="1" marL="938783" indent="-469391" defTabSz="2048255">
              <a:spcBef>
                <a:spcPts val="2000"/>
              </a:spcBef>
              <a:buClr>
                <a:srgbClr val="FFFFFF"/>
              </a:buClr>
              <a:buSzPct val="100000"/>
              <a:buChar char="•"/>
              <a:defRPr sz="4032"/>
            </a:pPr>
            <a:r>
              <a:rPr b="1"/>
              <a:t>Özelleştirilebilir Görselleştirmeler</a:t>
            </a:r>
            <a:r>
              <a:t>: Datadog, metrik verileri görsel olarak sunar ve kullanıcılara özelleştirilebilir görselleştirme seçenekleri sunar.</a:t>
            </a:r>
          </a:p>
          <a:p>
            <a:pPr lvl="1" marL="938783" indent="-469391" defTabSz="2048255">
              <a:spcBef>
                <a:spcPts val="2000"/>
              </a:spcBef>
              <a:buClr>
                <a:srgbClr val="FFFFFF"/>
              </a:buClr>
              <a:buSzPct val="100000"/>
              <a:buChar char="•"/>
              <a:defRPr sz="4032"/>
            </a:pPr>
            <a:r>
              <a:rPr b="1"/>
              <a:t>Uyarılar ve Bildirimler</a:t>
            </a:r>
            <a:r>
              <a:t>: Datadog, belirli koşulların gerçekleşmesi durumunda uyarılar ve bildirimler gönderir.</a:t>
            </a:r>
          </a:p>
          <a:p>
            <a:pPr lvl="1" marL="938783" indent="-469391" defTabSz="2048255">
              <a:spcBef>
                <a:spcPts val="2000"/>
              </a:spcBef>
              <a:buClr>
                <a:srgbClr val="FFFFFF"/>
              </a:buClr>
              <a:buSzPct val="100000"/>
              <a:buChar char="•"/>
              <a:defRPr sz="4032"/>
            </a:pPr>
            <a:r>
              <a:rPr b="1"/>
              <a:t>Entegrasyonlar</a:t>
            </a:r>
            <a:r>
              <a:t>: Datadog, birçok farklı platform ve araçla entegrasyon sağlar.</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DevOps"/>
          <p:cNvSpPr txBox="1"/>
          <p:nvPr>
            <p:ph type="title"/>
          </p:nvPr>
        </p:nvSpPr>
        <p:spPr>
          <a:xfrm>
            <a:off x="1270000" y="508000"/>
            <a:ext cx="21844000" cy="1557437"/>
          </a:xfrm>
          <a:prstGeom prst="rect">
            <a:avLst/>
          </a:prstGeom>
        </p:spPr>
        <p:txBody>
          <a:bodyPr/>
          <a:lstStyle/>
          <a:p>
            <a:pPr/>
            <a:r>
              <a:t>DevOps</a:t>
            </a:r>
          </a:p>
        </p:txBody>
      </p:sp>
      <p:sp>
        <p:nvSpPr>
          <p:cNvPr id="511" name="Kanban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2414016">
              <a:spcBef>
                <a:spcPts val="2300"/>
              </a:spcBef>
              <a:defRPr b="1" sz="4752"/>
            </a:pPr>
            <a:r>
              <a:t>Kanban nedir ?</a:t>
            </a:r>
          </a:p>
          <a:p>
            <a:pPr marL="553212" indent="-553212" defTabSz="2414016">
              <a:spcBef>
                <a:spcPts val="2300"/>
              </a:spcBef>
              <a:buClr>
                <a:srgbClr val="FFFFFF"/>
              </a:buClr>
              <a:buSzPct val="100000"/>
              <a:buChar char="•"/>
              <a:defRPr sz="4752"/>
            </a:pPr>
            <a:r>
              <a:t>Kanban, Agile yönetim tekniğidir.</a:t>
            </a:r>
          </a:p>
          <a:p>
            <a:pPr marL="553212" indent="-553212" defTabSz="2414016">
              <a:spcBef>
                <a:spcPts val="2300"/>
              </a:spcBef>
              <a:buClr>
                <a:srgbClr val="FFFFFF"/>
              </a:buClr>
              <a:buSzPct val="100000"/>
              <a:buChar char="•"/>
              <a:defRPr sz="4752"/>
            </a:pPr>
            <a:r>
              <a:t>İş akışını yönetmek ve görelleştirmek için kullanılır.</a:t>
            </a:r>
          </a:p>
          <a:p>
            <a:pPr marL="553212" indent="-553212" defTabSz="2414016">
              <a:spcBef>
                <a:spcPts val="2300"/>
              </a:spcBef>
              <a:buClr>
                <a:srgbClr val="FFFFFF"/>
              </a:buClr>
              <a:buSzPct val="100000"/>
              <a:buChar char="•"/>
              <a:defRPr sz="4752"/>
            </a:pPr>
            <a:r>
              <a:t>Görselleştirme için Kanban panoları kullanılır.</a:t>
            </a:r>
          </a:p>
          <a:p>
            <a:pPr marL="553212" indent="-553212" defTabSz="2414016">
              <a:spcBef>
                <a:spcPts val="2300"/>
              </a:spcBef>
              <a:buClr>
                <a:srgbClr val="FFFFFF"/>
              </a:buClr>
              <a:buSzPct val="100000"/>
              <a:buChar char="•"/>
              <a:defRPr sz="4752"/>
            </a:pPr>
            <a:r>
              <a:t>Geliştirme sürecinde, planlamada daha fazla esneklik, daha hızlı geri dönüş, net hedefler ve şeffaflık sunar</a:t>
            </a:r>
          </a:p>
          <a:p>
            <a:pPr marL="553212" indent="-553212" defTabSz="2414016">
              <a:spcBef>
                <a:spcPts val="2300"/>
              </a:spcBef>
              <a:buClr>
                <a:srgbClr val="FFFFFF"/>
              </a:buClr>
              <a:buSzPct val="100000"/>
              <a:buChar char="•"/>
              <a:defRPr sz="4752"/>
            </a:pPr>
            <a:r>
              <a:t>Kanban metodunda ekipler işbirliği içinde çalışır. Çalışanların hedefe ulaşmak için sağladıkları katkı, görevi doğru bir şekilde ve zamanında tamamlamaya odaklanmalarını sağlar. Ekipler Kanban'ı kullanarak değişen önceliklere kolayca uyum sağlayabilir.</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DevOps"/>
          <p:cNvSpPr txBox="1"/>
          <p:nvPr>
            <p:ph type="title"/>
          </p:nvPr>
        </p:nvSpPr>
        <p:spPr>
          <a:xfrm>
            <a:off x="1270000" y="508000"/>
            <a:ext cx="21844000" cy="1557437"/>
          </a:xfrm>
          <a:prstGeom prst="rect">
            <a:avLst/>
          </a:prstGeom>
        </p:spPr>
        <p:txBody>
          <a:bodyPr/>
          <a:lstStyle/>
          <a:p>
            <a:pPr/>
            <a:r>
              <a:t>DevOps</a:t>
            </a:r>
          </a:p>
        </p:txBody>
      </p:sp>
      <p:sp>
        <p:nvSpPr>
          <p:cNvPr id="514" name="DevOps ne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1"/>
            </a:pPr>
            <a:r>
              <a:t>DevOps nedir ?</a:t>
            </a:r>
          </a:p>
          <a:p>
            <a:pPr marL="558800" indent="-558800">
              <a:buClr>
                <a:srgbClr val="FFFFFF"/>
              </a:buClr>
              <a:buSzPct val="100000"/>
              <a:buChar char="•"/>
            </a:pPr>
            <a:r>
              <a:t>DevOps, geliştirici ve operation ekipleri arasındaki süreçleri otomatikleştiren ve entegre eden bir kültür felsefesidir.</a:t>
            </a:r>
          </a:p>
          <a:p>
            <a:pPr marL="558800" indent="-558800">
              <a:buClr>
                <a:srgbClr val="FFFFFF"/>
              </a:buClr>
              <a:buSzPct val="100000"/>
              <a:buChar char="•"/>
            </a:pPr>
            <a:r>
              <a:t>DevOps modeli altında, geliştirme ve operasyon ekipleri artık "izole" değildir. Bazen bu ekipler, geliştirme ve test sürecinden, dağıtım ve operasyonlara kadar tüm uygulama yaşam döngüsü boyunca çalıştığı ve çeşitli çok disiplinli becerilere sahip olduğu tek bir ekipte birleşir.</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DevOps"/>
          <p:cNvSpPr txBox="1"/>
          <p:nvPr>
            <p:ph type="title"/>
          </p:nvPr>
        </p:nvSpPr>
        <p:spPr>
          <a:xfrm>
            <a:off x="1270000" y="508000"/>
            <a:ext cx="21844000" cy="1557437"/>
          </a:xfrm>
          <a:prstGeom prst="rect">
            <a:avLst/>
          </a:prstGeom>
        </p:spPr>
        <p:txBody>
          <a:bodyPr/>
          <a:lstStyle/>
          <a:p>
            <a:pPr/>
            <a:r>
              <a:t>DevOps</a:t>
            </a:r>
          </a:p>
        </p:txBody>
      </p:sp>
      <p:sp>
        <p:nvSpPr>
          <p:cNvPr id="517" name="DevOps Süreçleri nelerdir ?…"/>
          <p:cNvSpPr txBox="1"/>
          <p:nvPr/>
        </p:nvSpPr>
        <p:spPr>
          <a:xfrm>
            <a:off x="586125" y="2540000"/>
            <a:ext cx="23211750" cy="1069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2023872">
              <a:spcBef>
                <a:spcPts val="1900"/>
              </a:spcBef>
              <a:defRPr b="1" sz="3984"/>
            </a:pPr>
            <a:r>
              <a:t>DevOps Süreçleri nelerdir ?</a:t>
            </a:r>
          </a:p>
          <a:p>
            <a:pPr defTabSz="2023872">
              <a:spcBef>
                <a:spcPts val="1900"/>
              </a:spcBef>
              <a:defRPr sz="3984"/>
            </a:pPr>
            <a:r>
              <a:rPr b="1"/>
              <a:t>Plan (Planlama): </a:t>
            </a:r>
            <a:r>
              <a:t>Projenin planlandığı aşamadır.</a:t>
            </a:r>
          </a:p>
          <a:p>
            <a:pPr defTabSz="2023872">
              <a:spcBef>
                <a:spcPts val="1900"/>
              </a:spcBef>
              <a:defRPr sz="3984"/>
            </a:pPr>
            <a:r>
              <a:rPr b="1"/>
              <a:t>Code (Kodlama):</a:t>
            </a:r>
            <a:r>
              <a:t> Geliştiricilerin kodlarını yazdığı aşamadır.</a:t>
            </a:r>
          </a:p>
          <a:p>
            <a:pPr defTabSz="2023872">
              <a:spcBef>
                <a:spcPts val="1900"/>
              </a:spcBef>
              <a:defRPr sz="3984"/>
            </a:pPr>
            <a:r>
              <a:rPr b="1"/>
              <a:t>Build (Derleme) : </a:t>
            </a:r>
            <a:r>
              <a:t>Kodun bir araya getirilip çalıştırılabilir bir yazılım ürününe dönüştürüldüğü aşamadır.</a:t>
            </a:r>
          </a:p>
          <a:p>
            <a:pPr defTabSz="2023872">
              <a:spcBef>
                <a:spcPts val="1900"/>
              </a:spcBef>
              <a:defRPr sz="3984"/>
            </a:pPr>
            <a:r>
              <a:rPr b="1"/>
              <a:t>Test:</a:t>
            </a:r>
            <a:r>
              <a:t> Yazılımın hataları ve sorunları tespit edildiği aşamadır.</a:t>
            </a:r>
          </a:p>
          <a:p>
            <a:pPr defTabSz="2023872">
              <a:spcBef>
                <a:spcPts val="1900"/>
              </a:spcBef>
              <a:defRPr sz="3984"/>
            </a:pPr>
            <a:r>
              <a:rPr b="1"/>
              <a:t>Release (Sürüm) : </a:t>
            </a:r>
            <a:r>
              <a:t>Yazılımın kullanıcılar için hazır hale getirildiği ve sürüm oluşturulduğu aşamadır.</a:t>
            </a:r>
          </a:p>
          <a:p>
            <a:pPr defTabSz="2023872">
              <a:spcBef>
                <a:spcPts val="1900"/>
              </a:spcBef>
              <a:defRPr sz="3984"/>
            </a:pPr>
            <a:r>
              <a:rPr b="1"/>
              <a:t>Deploy (Dağıtım): </a:t>
            </a:r>
            <a:r>
              <a:t>Yazılımın canlı üretim ortamına yerleştirildiği aşamadır.</a:t>
            </a:r>
          </a:p>
          <a:p>
            <a:pPr defTabSz="2023872">
              <a:spcBef>
                <a:spcPts val="1900"/>
              </a:spcBef>
              <a:defRPr sz="3984"/>
            </a:pPr>
            <a:r>
              <a:rPr b="1"/>
              <a:t>Operate (İşletme):</a:t>
            </a:r>
            <a:r>
              <a:t> Yazılımın canlı ortamda çalıştığı ve kullanıcılar tarafından kullanıldığı aşamadır.</a:t>
            </a:r>
          </a:p>
          <a:p>
            <a:pPr defTabSz="2023872">
              <a:spcBef>
                <a:spcPts val="1900"/>
              </a:spcBef>
              <a:defRPr sz="3984"/>
            </a:pPr>
            <a:r>
              <a:rPr b="1"/>
              <a:t>Monitor (İzleme)</a:t>
            </a:r>
            <a:r>
              <a:t>: Yazılımın performansını, güvenliğini ve kullanılabilirliğini sürekli olarak gözlemlendiği aşamadır.</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Orchestration"/>
          <p:cNvSpPr txBox="1"/>
          <p:nvPr>
            <p:ph type="title"/>
          </p:nvPr>
        </p:nvSpPr>
        <p:spPr>
          <a:prstGeom prst="rect">
            <a:avLst/>
          </a:prstGeom>
        </p:spPr>
        <p:txBody>
          <a:bodyPr/>
          <a:lstStyle/>
          <a:p>
            <a:pPr/>
            <a:r>
              <a:t>Orchestration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Ubuntu Kurulumu"/>
          <p:cNvSpPr txBox="1"/>
          <p:nvPr>
            <p:ph type="title"/>
          </p:nvPr>
        </p:nvSpPr>
        <p:spPr>
          <a:xfrm>
            <a:off x="1270000" y="508000"/>
            <a:ext cx="21844000" cy="1557437"/>
          </a:xfrm>
          <a:prstGeom prst="rect">
            <a:avLst/>
          </a:prstGeom>
        </p:spPr>
        <p:txBody>
          <a:bodyPr/>
          <a:lstStyle/>
          <a:p>
            <a:pPr/>
            <a:r>
              <a:t>Ubuntu Kurulumu</a:t>
            </a:r>
          </a:p>
        </p:txBody>
      </p:sp>
      <p:pic>
        <p:nvPicPr>
          <p:cNvPr id="202" name="Ekran görüntüsü 2024-03-04 230706.png" descr="Ekran görüntüsü 2024-03-04 230706.png"/>
          <p:cNvPicPr>
            <a:picLocks noChangeAspect="1"/>
          </p:cNvPicPr>
          <p:nvPr/>
        </p:nvPicPr>
        <p:blipFill>
          <a:blip r:embed="rId2">
            <a:extLst/>
          </a:blip>
          <a:stretch>
            <a:fillRect/>
          </a:stretch>
        </p:blipFill>
        <p:spPr>
          <a:xfrm>
            <a:off x="464641" y="5559028"/>
            <a:ext cx="11506201" cy="6469080"/>
          </a:xfrm>
          <a:prstGeom prst="rect">
            <a:avLst/>
          </a:prstGeom>
          <a:ln w="12700">
            <a:miter lim="400000"/>
          </a:ln>
        </p:spPr>
      </p:pic>
      <p:pic>
        <p:nvPicPr>
          <p:cNvPr id="203" name="Ekran görüntüsü 2024-03-04 230952.png" descr="Ekran görüntüsü 2024-03-04 230952.png"/>
          <p:cNvPicPr>
            <a:picLocks noChangeAspect="1"/>
          </p:cNvPicPr>
          <p:nvPr/>
        </p:nvPicPr>
        <p:blipFill>
          <a:blip r:embed="rId3">
            <a:extLst/>
          </a:blip>
          <a:stretch>
            <a:fillRect/>
          </a:stretch>
        </p:blipFill>
        <p:spPr>
          <a:xfrm>
            <a:off x="12409288" y="5559028"/>
            <a:ext cx="11506201" cy="6469079"/>
          </a:xfrm>
          <a:prstGeom prst="rect">
            <a:avLst/>
          </a:prstGeom>
          <a:ln w="12700">
            <a:miter lim="400000"/>
          </a:ln>
        </p:spPr>
      </p:pic>
      <p:sp>
        <p:nvSpPr>
          <p:cNvPr id="204" name="Açılan ekranda Ubuntu (safe graphics) seçiyoruz.…"/>
          <p:cNvSpPr txBox="1"/>
          <p:nvPr/>
        </p:nvSpPr>
        <p:spPr>
          <a:xfrm>
            <a:off x="586125" y="2540000"/>
            <a:ext cx="23632258" cy="190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19684" indent="-519684" defTabSz="2267711">
              <a:spcBef>
                <a:spcPts val="2200"/>
              </a:spcBef>
              <a:buClr>
                <a:srgbClr val="FFFFFF"/>
              </a:buClr>
              <a:buSzPct val="100000"/>
              <a:buChar char="•"/>
              <a:defRPr sz="4464"/>
            </a:pPr>
            <a:r>
              <a:t>Açılan ekranda Ubuntu (safe graphics) seçiyoruz.</a:t>
            </a:r>
          </a:p>
          <a:p>
            <a:pPr marL="519684" indent="-519684" defTabSz="2267711">
              <a:spcBef>
                <a:spcPts val="2200"/>
              </a:spcBef>
              <a:buClr>
                <a:srgbClr val="FFFFFF"/>
              </a:buClr>
              <a:buSzPct val="100000"/>
              <a:buChar char="•"/>
              <a:defRPr sz="4464"/>
            </a:pPr>
            <a:r>
              <a:t>Açılan ekranda dili seçip Install Ubuntu butonuna tıklıyoruz.</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Orchestration"/>
          <p:cNvSpPr txBox="1"/>
          <p:nvPr>
            <p:ph type="title"/>
          </p:nvPr>
        </p:nvSpPr>
        <p:spPr>
          <a:xfrm>
            <a:off x="1270000" y="508000"/>
            <a:ext cx="21844000" cy="1557437"/>
          </a:xfrm>
          <a:prstGeom prst="rect">
            <a:avLst/>
          </a:prstGeom>
        </p:spPr>
        <p:txBody>
          <a:bodyPr/>
          <a:lstStyle/>
          <a:p>
            <a:pPr/>
            <a:r>
              <a:t>Orchestration</a:t>
            </a:r>
          </a:p>
        </p:txBody>
      </p:sp>
      <p:sp>
        <p:nvSpPr>
          <p:cNvPr id="522" name="Docker Lab’ da Docker Orchestration yapma…"/>
          <p:cNvSpPr txBox="1"/>
          <p:nvPr/>
        </p:nvSpPr>
        <p:spPr>
          <a:xfrm>
            <a:off x="586125" y="2540000"/>
            <a:ext cx="23357386" cy="25404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1950720">
              <a:spcBef>
                <a:spcPts val="1900"/>
              </a:spcBef>
              <a:defRPr b="1" sz="3840"/>
            </a:pPr>
            <a:r>
              <a:t>Docker Lab’ da Docker Orchestration yapma</a:t>
            </a:r>
          </a:p>
          <a:p>
            <a:pPr marL="447040" indent="-447040" defTabSz="1950720">
              <a:spcBef>
                <a:spcPts val="1900"/>
              </a:spcBef>
              <a:buClr>
                <a:srgbClr val="FFFFFF"/>
              </a:buClr>
              <a:buSzPct val="100000"/>
              <a:buChar char="•"/>
              <a:defRPr sz="3840"/>
            </a:pPr>
            <a:r>
              <a:t>5 tane instance oluşturuyorsunuz.</a:t>
            </a:r>
          </a:p>
          <a:p>
            <a:pPr marL="447040" indent="-447040" defTabSz="1950720">
              <a:spcBef>
                <a:spcPts val="1900"/>
              </a:spcBef>
              <a:buClr>
                <a:srgbClr val="FFFFFF"/>
              </a:buClr>
              <a:buSzPct val="100000"/>
              <a:buChar char="•"/>
              <a:defRPr sz="3840"/>
            </a:pPr>
            <a:r>
              <a:t>1 tane aktif manager =&gt; docker swarm init —advertise-add 192.168.0.8</a:t>
            </a:r>
          </a:p>
        </p:txBody>
      </p:sp>
      <p:pic>
        <p:nvPicPr>
          <p:cNvPr id="523" name="Screenshot 2024-03-10 at 17.59.19.png" descr="Screenshot 2024-03-10 at 17.59.19.png"/>
          <p:cNvPicPr>
            <a:picLocks noChangeAspect="1"/>
          </p:cNvPicPr>
          <p:nvPr/>
        </p:nvPicPr>
        <p:blipFill>
          <a:blip r:embed="rId2">
            <a:extLst/>
          </a:blip>
          <a:srcRect l="0" t="110" r="0" b="5847"/>
          <a:stretch>
            <a:fillRect/>
          </a:stretch>
        </p:blipFill>
        <p:spPr>
          <a:xfrm>
            <a:off x="5516433" y="5555048"/>
            <a:ext cx="13351299" cy="7847380"/>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Orchestration"/>
          <p:cNvSpPr txBox="1"/>
          <p:nvPr>
            <p:ph type="title"/>
          </p:nvPr>
        </p:nvSpPr>
        <p:spPr>
          <a:xfrm>
            <a:off x="1270000" y="508000"/>
            <a:ext cx="21844000" cy="1557437"/>
          </a:xfrm>
          <a:prstGeom prst="rect">
            <a:avLst/>
          </a:prstGeom>
        </p:spPr>
        <p:txBody>
          <a:bodyPr/>
          <a:lstStyle/>
          <a:p>
            <a:pPr/>
            <a:r>
              <a:t>Orchestration</a:t>
            </a:r>
          </a:p>
        </p:txBody>
      </p:sp>
      <p:sp>
        <p:nvSpPr>
          <p:cNvPr id="526" name="docker swarm join-token manager =&gt; Pasif manager için token alma…"/>
          <p:cNvSpPr txBox="1"/>
          <p:nvPr/>
        </p:nvSpPr>
        <p:spPr>
          <a:xfrm>
            <a:off x="586125" y="2540000"/>
            <a:ext cx="23357386" cy="25404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58800" indent="-558800">
              <a:buClr>
                <a:srgbClr val="FFFFFF"/>
              </a:buClr>
              <a:buSzPct val="100000"/>
              <a:buChar char="•"/>
            </a:pPr>
            <a:r>
              <a:t>docker swarm join-token manager =&gt; Pasif manager için token alma</a:t>
            </a:r>
          </a:p>
          <a:p>
            <a:pPr marL="558800" indent="-558800">
              <a:buClr>
                <a:srgbClr val="FFFFFF"/>
              </a:buClr>
              <a:buSzPct val="100000"/>
              <a:buChar char="•"/>
            </a:pPr>
            <a:r>
              <a:t>docker swarm join-token worker =&gt; Worker için token alma</a:t>
            </a:r>
          </a:p>
        </p:txBody>
      </p:sp>
      <p:pic>
        <p:nvPicPr>
          <p:cNvPr id="527" name="Screenshot 2024-03-10 at 18.00.21.png" descr="Screenshot 2024-03-10 at 18.00.21.png"/>
          <p:cNvPicPr>
            <a:picLocks noChangeAspect="1"/>
          </p:cNvPicPr>
          <p:nvPr/>
        </p:nvPicPr>
        <p:blipFill>
          <a:blip r:embed="rId2">
            <a:extLst/>
          </a:blip>
          <a:srcRect l="0" t="3206" r="0" b="3206"/>
          <a:stretch>
            <a:fillRect/>
          </a:stretch>
        </p:blipFill>
        <p:spPr>
          <a:xfrm>
            <a:off x="5006966" y="5039238"/>
            <a:ext cx="14515796" cy="8490580"/>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Orchestration"/>
          <p:cNvSpPr txBox="1"/>
          <p:nvPr>
            <p:ph type="title"/>
          </p:nvPr>
        </p:nvSpPr>
        <p:spPr>
          <a:xfrm>
            <a:off x="1270000" y="508000"/>
            <a:ext cx="21844000" cy="1557437"/>
          </a:xfrm>
          <a:prstGeom prst="rect">
            <a:avLst/>
          </a:prstGeom>
        </p:spPr>
        <p:txBody>
          <a:bodyPr/>
          <a:lstStyle/>
          <a:p>
            <a:pPr/>
            <a:r>
              <a:t>Orchestration</a:t>
            </a:r>
          </a:p>
        </p:txBody>
      </p:sp>
      <p:sp>
        <p:nvSpPr>
          <p:cNvPr id="530" name="docker node ls =&gt; nodeları listeler"/>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docker node ls =&gt; nodeları listeler</a:t>
            </a:r>
          </a:p>
        </p:txBody>
      </p:sp>
      <p:pic>
        <p:nvPicPr>
          <p:cNvPr id="531" name="Screenshot 2024-03-10 at 18.04.15.png" descr="Screenshot 2024-03-10 at 18.04.15.png"/>
          <p:cNvPicPr>
            <a:picLocks noChangeAspect="1"/>
          </p:cNvPicPr>
          <p:nvPr/>
        </p:nvPicPr>
        <p:blipFill>
          <a:blip r:embed="rId2">
            <a:extLst/>
          </a:blip>
          <a:srcRect l="0" t="0" r="0" b="6706"/>
          <a:stretch>
            <a:fillRect/>
          </a:stretch>
        </p:blipFill>
        <p:spPr>
          <a:xfrm>
            <a:off x="4934148" y="4572012"/>
            <a:ext cx="14515796" cy="8463976"/>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Orchestration"/>
          <p:cNvSpPr txBox="1"/>
          <p:nvPr>
            <p:ph type="title"/>
          </p:nvPr>
        </p:nvSpPr>
        <p:spPr>
          <a:xfrm>
            <a:off x="1270000" y="508000"/>
            <a:ext cx="21844000" cy="1557437"/>
          </a:xfrm>
          <a:prstGeom prst="rect">
            <a:avLst/>
          </a:prstGeom>
        </p:spPr>
        <p:txBody>
          <a:bodyPr/>
          <a:lstStyle/>
          <a:p>
            <a:pPr/>
            <a:r>
              <a:t>Orchestration</a:t>
            </a:r>
          </a:p>
        </p:txBody>
      </p:sp>
      <p:sp>
        <p:nvSpPr>
          <p:cNvPr id="534" name="2 tane pasif manager"/>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2 tane pasif manager</a:t>
            </a:r>
          </a:p>
        </p:txBody>
      </p:sp>
      <p:pic>
        <p:nvPicPr>
          <p:cNvPr id="535" name="Screenshot 2024-03-10 at 18.00.44.png" descr="Screenshot 2024-03-10 at 18.00.44.png"/>
          <p:cNvPicPr>
            <a:picLocks noChangeAspect="1"/>
          </p:cNvPicPr>
          <p:nvPr/>
        </p:nvPicPr>
        <p:blipFill>
          <a:blip r:embed="rId2">
            <a:extLst/>
          </a:blip>
          <a:srcRect l="0" t="0" r="0" b="5532"/>
          <a:stretch>
            <a:fillRect/>
          </a:stretch>
        </p:blipFill>
        <p:spPr>
          <a:xfrm>
            <a:off x="315403" y="4422437"/>
            <a:ext cx="11790007" cy="6961075"/>
          </a:xfrm>
          <a:prstGeom prst="rect">
            <a:avLst/>
          </a:prstGeom>
          <a:ln w="12700">
            <a:miter lim="400000"/>
          </a:ln>
        </p:spPr>
      </p:pic>
      <p:pic>
        <p:nvPicPr>
          <p:cNvPr id="536" name="Screenshot 2024-03-10 at 18.01.10.png" descr="Screenshot 2024-03-10 at 18.01.10.png"/>
          <p:cNvPicPr>
            <a:picLocks noChangeAspect="1"/>
          </p:cNvPicPr>
          <p:nvPr/>
        </p:nvPicPr>
        <p:blipFill>
          <a:blip r:embed="rId3">
            <a:extLst/>
          </a:blip>
          <a:srcRect l="80" t="0" r="0" b="6009"/>
          <a:stretch>
            <a:fillRect/>
          </a:stretch>
        </p:blipFill>
        <p:spPr>
          <a:xfrm>
            <a:off x="12215275" y="4390825"/>
            <a:ext cx="11853040" cy="6968579"/>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Orchestration"/>
          <p:cNvSpPr txBox="1"/>
          <p:nvPr>
            <p:ph type="title"/>
          </p:nvPr>
        </p:nvSpPr>
        <p:spPr>
          <a:xfrm>
            <a:off x="1270000" y="508000"/>
            <a:ext cx="21844000" cy="1557437"/>
          </a:xfrm>
          <a:prstGeom prst="rect">
            <a:avLst/>
          </a:prstGeom>
        </p:spPr>
        <p:txBody>
          <a:bodyPr/>
          <a:lstStyle/>
          <a:p>
            <a:pPr/>
            <a:r>
              <a:t>Orchestration</a:t>
            </a:r>
          </a:p>
        </p:txBody>
      </p:sp>
      <p:sp>
        <p:nvSpPr>
          <p:cNvPr id="539" name="2 tane worker"/>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2 tane worker</a:t>
            </a:r>
          </a:p>
        </p:txBody>
      </p:sp>
      <p:pic>
        <p:nvPicPr>
          <p:cNvPr id="540" name="Screenshot 2024-03-10 at 18.01.39.png" descr="Screenshot 2024-03-10 at 18.01.39.png"/>
          <p:cNvPicPr>
            <a:picLocks noChangeAspect="1"/>
          </p:cNvPicPr>
          <p:nvPr/>
        </p:nvPicPr>
        <p:blipFill>
          <a:blip r:embed="rId2">
            <a:extLst/>
          </a:blip>
          <a:srcRect l="0" t="0" r="0" b="5061"/>
          <a:stretch>
            <a:fillRect/>
          </a:stretch>
        </p:blipFill>
        <p:spPr>
          <a:xfrm>
            <a:off x="320796" y="4377143"/>
            <a:ext cx="11779222" cy="6989358"/>
          </a:xfrm>
          <a:prstGeom prst="rect">
            <a:avLst/>
          </a:prstGeom>
          <a:ln w="12700">
            <a:miter lim="400000"/>
          </a:ln>
        </p:spPr>
      </p:pic>
      <p:pic>
        <p:nvPicPr>
          <p:cNvPr id="541" name="Screenshot 2024-03-10 at 18.03.35.png" descr="Screenshot 2024-03-10 at 18.03.35.png"/>
          <p:cNvPicPr>
            <a:picLocks noChangeAspect="1"/>
          </p:cNvPicPr>
          <p:nvPr/>
        </p:nvPicPr>
        <p:blipFill>
          <a:blip r:embed="rId3">
            <a:extLst/>
          </a:blip>
          <a:srcRect l="87" t="0" r="87" b="5956"/>
          <a:stretch>
            <a:fillRect/>
          </a:stretch>
        </p:blipFill>
        <p:spPr>
          <a:xfrm>
            <a:off x="12227975" y="4382999"/>
            <a:ext cx="11785601" cy="6939447"/>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Orchestration"/>
          <p:cNvSpPr txBox="1"/>
          <p:nvPr>
            <p:ph type="title"/>
          </p:nvPr>
        </p:nvSpPr>
        <p:spPr>
          <a:xfrm>
            <a:off x="1270000" y="508000"/>
            <a:ext cx="21844000" cy="1557437"/>
          </a:xfrm>
          <a:prstGeom prst="rect">
            <a:avLst/>
          </a:prstGeom>
        </p:spPr>
        <p:txBody>
          <a:bodyPr/>
          <a:lstStyle/>
          <a:p>
            <a:pPr/>
            <a:r>
              <a:t>Orchestration</a:t>
            </a:r>
          </a:p>
        </p:txBody>
      </p:sp>
      <p:sp>
        <p:nvSpPr>
          <p:cNvPr id="544" name="docker service create —name web_server -p 1111:80 —replicas=9 nginx  =&gt;  9 tane nginx replicas oluşturma"/>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497331" indent="-497331" defTabSz="2170176">
              <a:spcBef>
                <a:spcPts val="2100"/>
              </a:spcBef>
              <a:buClr>
                <a:srgbClr val="FFFFFF"/>
              </a:buClr>
              <a:buSzPct val="100000"/>
              <a:buChar char="•"/>
              <a:defRPr sz="4272"/>
            </a:lvl1pPr>
          </a:lstStyle>
          <a:p>
            <a:pPr/>
            <a:r>
              <a:t>docker service create —name web_server -p 1111:80 —replicas=9 nginx  =&gt;  9 tane nginx replicas oluşturma</a:t>
            </a:r>
          </a:p>
        </p:txBody>
      </p:sp>
      <p:pic>
        <p:nvPicPr>
          <p:cNvPr id="545" name="Screenshot 2024-03-10 at 18.05.49.png" descr="Screenshot 2024-03-10 at 18.05.49.png"/>
          <p:cNvPicPr>
            <a:picLocks noChangeAspect="1"/>
          </p:cNvPicPr>
          <p:nvPr/>
        </p:nvPicPr>
        <p:blipFill>
          <a:blip r:embed="rId2">
            <a:extLst/>
          </a:blip>
          <a:srcRect l="0" t="0" r="0" b="6566"/>
          <a:stretch>
            <a:fillRect/>
          </a:stretch>
        </p:blipFill>
        <p:spPr>
          <a:xfrm>
            <a:off x="4934148" y="4572012"/>
            <a:ext cx="14515796" cy="8476677"/>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Orchestration"/>
          <p:cNvSpPr txBox="1"/>
          <p:nvPr>
            <p:ph type="title"/>
          </p:nvPr>
        </p:nvSpPr>
        <p:spPr>
          <a:xfrm>
            <a:off x="1270000" y="508000"/>
            <a:ext cx="21844000" cy="1557437"/>
          </a:xfrm>
          <a:prstGeom prst="rect">
            <a:avLst/>
          </a:prstGeom>
        </p:spPr>
        <p:txBody>
          <a:bodyPr/>
          <a:lstStyle/>
          <a:p>
            <a:pPr/>
            <a:r>
              <a:t>Orchestration</a:t>
            </a:r>
          </a:p>
        </p:txBody>
      </p:sp>
      <p:sp>
        <p:nvSpPr>
          <p:cNvPr id="548" name="docker service ps web_server =&gt;  Çalışan servislerin durumunu gösterir"/>
          <p:cNvSpPr txBox="1"/>
          <p:nvPr/>
        </p:nvSpPr>
        <p:spPr>
          <a:xfrm>
            <a:off x="586125" y="2540000"/>
            <a:ext cx="2321175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8800" indent="-558800">
              <a:buClr>
                <a:srgbClr val="FFFFFF"/>
              </a:buClr>
              <a:buSzPct val="100000"/>
              <a:buChar char="•"/>
            </a:lvl1pPr>
          </a:lstStyle>
          <a:p>
            <a:pPr/>
            <a:r>
              <a:t>docker service ps web_server =&gt;  Çalışan servislerin durumunu gösterir</a:t>
            </a:r>
          </a:p>
        </p:txBody>
      </p:sp>
      <p:pic>
        <p:nvPicPr>
          <p:cNvPr id="549" name="Screenshot 2024-03-10 at 18.06.34.png" descr="Screenshot 2024-03-10 at 18.06.34.png"/>
          <p:cNvPicPr>
            <a:picLocks noChangeAspect="1"/>
          </p:cNvPicPr>
          <p:nvPr/>
        </p:nvPicPr>
        <p:blipFill>
          <a:blip r:embed="rId2">
            <a:extLst/>
          </a:blip>
          <a:srcRect l="0" t="3206" r="0" b="3206"/>
          <a:stretch>
            <a:fillRect/>
          </a:stretch>
        </p:blipFill>
        <p:spPr>
          <a:xfrm>
            <a:off x="4934148" y="4805981"/>
            <a:ext cx="14515796" cy="8490579"/>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Docker Bash Script"/>
          <p:cNvSpPr txBox="1"/>
          <p:nvPr>
            <p:ph type="title"/>
          </p:nvPr>
        </p:nvSpPr>
        <p:spPr>
          <a:xfrm>
            <a:off x="1270000" y="508000"/>
            <a:ext cx="21844000" cy="1557437"/>
          </a:xfrm>
          <a:prstGeom prst="rect">
            <a:avLst/>
          </a:prstGeom>
        </p:spPr>
        <p:txBody>
          <a:bodyPr/>
          <a:lstStyle/>
          <a:p>
            <a:pPr/>
            <a:r>
              <a:t>Docker Bash Script</a:t>
            </a:r>
          </a:p>
        </p:txBody>
      </p:sp>
      <p:sp>
        <p:nvSpPr>
          <p:cNvPr id="552" name="Linux'ta çalıştırmak üzere docker.sh yazma"/>
          <p:cNvSpPr txBox="1"/>
          <p:nvPr/>
        </p:nvSpPr>
        <p:spPr>
          <a:xfrm>
            <a:off x="586125" y="2540000"/>
            <a:ext cx="23335584" cy="14311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b="1"/>
            </a:lvl1pPr>
          </a:lstStyle>
          <a:p>
            <a:pPr/>
            <a:r>
              <a:t>Linux'ta çalıştırmak üzere docker.sh yazma</a:t>
            </a:r>
          </a:p>
        </p:txBody>
      </p:sp>
      <p:pic>
        <p:nvPicPr>
          <p:cNvPr id="553" name="Screenshot 2024-03-13 at 20.12.02.png" descr="Screenshot 2024-03-13 at 20.12.02.png"/>
          <p:cNvPicPr>
            <a:picLocks noChangeAspect="1"/>
          </p:cNvPicPr>
          <p:nvPr/>
        </p:nvPicPr>
        <p:blipFill>
          <a:blip r:embed="rId2">
            <a:extLst/>
          </a:blip>
          <a:srcRect l="0" t="3206" r="0" b="3206"/>
          <a:stretch>
            <a:fillRect/>
          </a:stretch>
        </p:blipFill>
        <p:spPr>
          <a:xfrm>
            <a:off x="4996065" y="4445671"/>
            <a:ext cx="14515796" cy="8490580"/>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Docker Bash Script"/>
          <p:cNvSpPr txBox="1"/>
          <p:nvPr>
            <p:ph type="title"/>
          </p:nvPr>
        </p:nvSpPr>
        <p:spPr>
          <a:xfrm>
            <a:off x="1270000" y="508000"/>
            <a:ext cx="21844000" cy="1557437"/>
          </a:xfrm>
          <a:prstGeom prst="rect">
            <a:avLst/>
          </a:prstGeom>
        </p:spPr>
        <p:txBody>
          <a:bodyPr/>
          <a:lstStyle/>
          <a:p>
            <a:pPr/>
            <a:r>
              <a:t>Docker Bash Script</a:t>
            </a:r>
          </a:p>
        </p:txBody>
      </p:sp>
      <p:sp>
        <p:nvSpPr>
          <p:cNvPr id="556" name="Linux'ta çalıştırmak üzere docker.sh yazma"/>
          <p:cNvSpPr txBox="1"/>
          <p:nvPr/>
        </p:nvSpPr>
        <p:spPr>
          <a:xfrm>
            <a:off x="586125" y="2540000"/>
            <a:ext cx="23335584" cy="14311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b="1"/>
            </a:lvl1pPr>
          </a:lstStyle>
          <a:p>
            <a:pPr/>
            <a:r>
              <a:t>Linux'ta çalıştırmak üzere docker.sh yazma</a:t>
            </a:r>
          </a:p>
        </p:txBody>
      </p:sp>
      <p:pic>
        <p:nvPicPr>
          <p:cNvPr id="557" name="Screenshot 2024-03-13 at 20.12.13.png" descr="Screenshot 2024-03-13 at 20.12.13.png"/>
          <p:cNvPicPr>
            <a:picLocks noChangeAspect="1"/>
          </p:cNvPicPr>
          <p:nvPr/>
        </p:nvPicPr>
        <p:blipFill>
          <a:blip r:embed="rId2">
            <a:extLst/>
          </a:blip>
          <a:srcRect l="0" t="3206" r="0" b="3206"/>
          <a:stretch>
            <a:fillRect/>
          </a:stretch>
        </p:blipFill>
        <p:spPr>
          <a:xfrm>
            <a:off x="4996065" y="4445671"/>
            <a:ext cx="14515796" cy="8490580"/>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Docker Bash Script"/>
          <p:cNvSpPr txBox="1"/>
          <p:nvPr>
            <p:ph type="title"/>
          </p:nvPr>
        </p:nvSpPr>
        <p:spPr>
          <a:xfrm>
            <a:off x="1270000" y="508000"/>
            <a:ext cx="21844000" cy="1557437"/>
          </a:xfrm>
          <a:prstGeom prst="rect">
            <a:avLst/>
          </a:prstGeom>
        </p:spPr>
        <p:txBody>
          <a:bodyPr/>
          <a:lstStyle/>
          <a:p>
            <a:pPr/>
            <a:r>
              <a:t>Docker Bash Script</a:t>
            </a:r>
          </a:p>
        </p:txBody>
      </p:sp>
      <p:sp>
        <p:nvSpPr>
          <p:cNvPr id="560" name="Docker.sh dosyasını çalıştırma"/>
          <p:cNvSpPr txBox="1"/>
          <p:nvPr/>
        </p:nvSpPr>
        <p:spPr>
          <a:xfrm>
            <a:off x="586125" y="2540000"/>
            <a:ext cx="23335584" cy="14311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b="1"/>
            </a:lvl1pPr>
          </a:lstStyle>
          <a:p>
            <a:pPr/>
            <a:r>
              <a:t>Docker.sh dosyasını çalıştırma</a:t>
            </a:r>
          </a:p>
        </p:txBody>
      </p:sp>
      <p:pic>
        <p:nvPicPr>
          <p:cNvPr id="561" name="Ekran görüntüsü 2024-03-13 190333.png" descr="Ekran görüntüsü 2024-03-13 190333.png"/>
          <p:cNvPicPr>
            <a:picLocks noChangeAspect="1"/>
          </p:cNvPicPr>
          <p:nvPr/>
        </p:nvPicPr>
        <p:blipFill>
          <a:blip r:embed="rId2">
            <a:extLst/>
          </a:blip>
          <a:srcRect l="1939" t="0" r="1939" b="0"/>
          <a:stretch>
            <a:fillRect/>
          </a:stretch>
        </p:blipFill>
        <p:spPr>
          <a:xfrm>
            <a:off x="4996065" y="4445671"/>
            <a:ext cx="14515796" cy="849058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2_ColorGradient">
  <a:themeElements>
    <a:clrScheme name="22_ColorGradient">
      <a:dk1>
        <a:srgbClr val="D000FF"/>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